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304" r:id="rId5"/>
    <p:sldId id="332" r:id="rId6"/>
    <p:sldId id="333" r:id="rId7"/>
    <p:sldId id="257" r:id="rId8"/>
    <p:sldId id="270" r:id="rId9"/>
    <p:sldId id="262" r:id="rId10"/>
    <p:sldId id="263" r:id="rId11"/>
    <p:sldId id="348" r:id="rId12"/>
    <p:sldId id="309" r:id="rId13"/>
    <p:sldId id="308" r:id="rId14"/>
    <p:sldId id="349" r:id="rId15"/>
    <p:sldId id="350" r:id="rId16"/>
    <p:sldId id="317" r:id="rId17"/>
    <p:sldId id="351" r:id="rId18"/>
    <p:sldId id="316" r:id="rId19"/>
    <p:sldId id="269" r:id="rId20"/>
    <p:sldId id="273" r:id="rId21"/>
    <p:sldId id="275" r:id="rId22"/>
    <p:sldId id="276" r:id="rId23"/>
    <p:sldId id="274" r:id="rId24"/>
    <p:sldId id="283" r:id="rId25"/>
    <p:sldId id="268" r:id="rId26"/>
    <p:sldId id="305" r:id="rId27"/>
    <p:sldId id="306" r:id="rId28"/>
    <p:sldId id="299" r:id="rId29"/>
    <p:sldId id="300" r:id="rId30"/>
    <p:sldId id="293" r:id="rId31"/>
    <p:sldId id="294" r:id="rId32"/>
    <p:sldId id="295" r:id="rId33"/>
    <p:sldId id="296" r:id="rId34"/>
    <p:sldId id="297" r:id="rId35"/>
    <p:sldId id="301" r:id="rId36"/>
    <p:sldId id="282" r:id="rId37"/>
    <p:sldId id="307" r:id="rId38"/>
    <p:sldId id="285" r:id="rId39"/>
    <p:sldId id="324" r:id="rId40"/>
    <p:sldId id="286" r:id="rId41"/>
    <p:sldId id="288" r:id="rId42"/>
    <p:sldId id="289" r:id="rId43"/>
    <p:sldId id="290" r:id="rId44"/>
    <p:sldId id="310" r:id="rId45"/>
    <p:sldId id="330" r:id="rId46"/>
    <p:sldId id="302" r:id="rId47"/>
    <p:sldId id="352" r:id="rId48"/>
    <p:sldId id="311" r:id="rId49"/>
    <p:sldId id="343" r:id="rId50"/>
    <p:sldId id="345" r:id="rId51"/>
    <p:sldId id="344" r:id="rId52"/>
    <p:sldId id="346" r:id="rId53"/>
    <p:sldId id="339" r:id="rId54"/>
    <p:sldId id="340" r:id="rId55"/>
    <p:sldId id="341" r:id="rId56"/>
    <p:sldId id="313" r:id="rId57"/>
    <p:sldId id="314" r:id="rId58"/>
    <p:sldId id="325" r:id="rId59"/>
    <p:sldId id="326" r:id="rId60"/>
    <p:sldId id="260" r:id="rId61"/>
    <p:sldId id="318" r:id="rId62"/>
    <p:sldId id="353" r:id="rId63"/>
    <p:sldId id="319" r:id="rId64"/>
    <p:sldId id="320" r:id="rId65"/>
    <p:sldId id="321" r:id="rId66"/>
    <p:sldId id="322" r:id="rId67"/>
    <p:sldId id="323" r:id="rId68"/>
    <p:sldId id="359" r:id="rId69"/>
    <p:sldId id="354" r:id="rId70"/>
    <p:sldId id="334" r:id="rId71"/>
    <p:sldId id="336" r:id="rId72"/>
    <p:sldId id="337" r:id="rId73"/>
    <p:sldId id="355" r:id="rId74"/>
    <p:sldId id="356" r:id="rId75"/>
    <p:sldId id="357" r:id="rId76"/>
    <p:sldId id="335" r:id="rId77"/>
    <p:sldId id="338" r:id="rId78"/>
    <p:sldId id="358" r:id="rId79"/>
    <p:sldId id="360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6340" autoAdjust="0"/>
  </p:normalViewPr>
  <p:slideViewPr>
    <p:cSldViewPr snapToGrid="0">
      <p:cViewPr varScale="1">
        <p:scale>
          <a:sx n="114" d="100"/>
          <a:sy n="114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2345-2AA1-4590-87FF-2749FFCB9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6F3B7-DD9B-4ADE-ACFA-C645E02EB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C730E-5EDF-45CA-8EDB-42FE447B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3A27F-8C55-4A47-9CF0-229CF5CE2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BB9EC-144A-4850-AF77-A144093A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B573-499B-4EFD-A8BC-6ADAB25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AA191-C1D1-44A7-A0BD-B1C6F8075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8E8A9-AB13-4173-A624-BE2355E17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9C1BB-CA17-41BF-9EA7-116C1B92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85D13-2A33-476D-B576-89DCCC62C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4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0792-7FC6-4267-833D-E81BF4AFB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8033E-62E0-4FF5-A9E3-CFA92074A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8A737-D721-4A1F-A599-DFE1D2A83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4FB5B-634E-4602-91D9-241ED288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EFBA2-EE97-4A7B-9E0C-5C2B6907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2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6E6D-9755-4C36-AD4E-398AFA63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F7FC-BE61-44E9-833F-5D7E6290A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5FFC4-E015-4D8A-97F5-B93DCB09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F9C-39D1-4CB5-9AD4-8D1AF120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9883E-31F2-4717-AE47-69C81586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7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5BF7-BBB9-4B9F-BEAF-1A4F70B6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211FD-3D50-497E-963D-696ACACAE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AD59-CE53-4A05-8970-C70CF736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59965-BEDE-4439-A62B-48829D1BF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1253F-0AB4-4873-846B-DA53747A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83A3-0A8E-4ECE-97D5-EE0B5D2D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903D-8D68-4D22-A561-D3CE4A425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10920-611F-492D-99BD-6F3E12B64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44E71-29B2-4724-B6EA-DC606DAB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E430A-D34F-4EA6-A217-EECD887E1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EED11-9E7B-4520-8EFE-74B0AEA8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7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90F2-2386-4F37-BF07-5537E15F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55CFE-4F09-44D6-B3DA-691E17223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2E91C-6B62-4A27-A807-ABE1B1C69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C5B05-35DD-4382-BEE3-0D12E1991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38750-0DD5-4361-A035-B63550B5B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B572F-0AEC-4471-AE41-19DDCCE0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499F0-D904-4942-8B99-17E4835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A05D86-E922-4D35-A542-93595433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89A3-3750-4123-8982-00FDCF78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D7F58-3172-4D77-B537-7C85DD11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CBB44-9FF8-407D-9F4B-0F28A6F8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039DA-2CFB-4607-BA1D-A35570F6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BAC5-EA32-4D70-97C5-49867C6C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EC335-08EB-4EAB-83E9-2E423962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5AFBC-CD31-413F-91E1-140DF993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8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A185-811B-49C1-8E9B-DC815F1C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A411D-ECE0-4E22-B8B3-D5F8FDB0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ED301-5B5D-42E0-9F69-0A149FE0B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A2EC8-12D7-47D6-B3DC-5B272A23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18FC9-6F25-4AEB-BF88-5C2042DD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0CABF-CF9F-45D0-A9B7-9F8C5A4A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1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E658-758A-46E7-9AC1-0F3DCB8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0F522-FB46-473D-8892-8DE4CCAE0D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AE153-0E03-4428-8569-9782E24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D7338-04DC-42E8-A9C1-DCEE89EF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5AB4-8EBB-4E31-A825-15DBF361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2C578-1A28-450E-8E46-D7DB7D82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7CA87-521F-4D49-948B-244FC76A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C757A-2DE9-4055-B0E1-ABE9DEE1B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D442B-22E3-4C37-844F-867EFDEEF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D322D-F310-4CF2-A668-AF94E1465E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51180-59EF-49C7-86EE-9FD9B6FCC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D9AF8-8190-4334-9E18-4E2268DEE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6DA15-01CE-4FC9-A2EF-292EAEDC3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2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2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9518-87D0-47B4-A470-6E497C440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strategies for cytometry and cytokine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1AEBB-88DB-4949-BFDC-DDA4D67E1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Alexandra Roux, Fabien Pitoiset, Phuong Pham,</a:t>
            </a:r>
          </a:p>
          <a:p>
            <a:r>
              <a:rPr lang="en-US" dirty="0">
                <a:solidFill>
                  <a:schemeClr val="bg1"/>
                </a:solidFill>
              </a:rPr>
              <a:t>Nicolas Tchitchek and Michelle Rosenzwajg</a:t>
            </a:r>
          </a:p>
        </p:txBody>
      </p:sp>
    </p:spTree>
    <p:extLst>
      <p:ext uri="{BB962C8B-B14F-4D97-AF65-F5344CB8AC3E}">
        <p14:creationId xmlns:p14="http://schemas.microsoft.com/office/powerpoint/2010/main" val="139471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0682-7379-4C47-AF85-D4B03230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strategies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9EA1E-AFCD-4BDF-8C0E-F8C280619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analyses (manual gating)</a:t>
            </a:r>
          </a:p>
          <a:p>
            <a:pPr lvl="1"/>
            <a:r>
              <a:rPr lang="en-US" dirty="0"/>
              <a:t>Univariate analyses</a:t>
            </a:r>
          </a:p>
          <a:p>
            <a:pPr lvl="1"/>
            <a:r>
              <a:rPr lang="en-US" dirty="0"/>
              <a:t>Multivariate analyses</a:t>
            </a:r>
          </a:p>
          <a:p>
            <a:pPr lvl="1"/>
            <a:r>
              <a:rPr lang="en-US" dirty="0"/>
              <a:t>Cross-panel multivariate analyses</a:t>
            </a:r>
          </a:p>
          <a:p>
            <a:pPr lvl="1"/>
            <a:endParaRPr lang="en-US" dirty="0"/>
          </a:p>
          <a:p>
            <a:r>
              <a:rPr lang="en-US" dirty="0"/>
              <a:t>Unsupervised analyses (automatic cell clustering)</a:t>
            </a:r>
          </a:p>
          <a:p>
            <a:pPr lvl="1"/>
            <a:r>
              <a:rPr lang="en-US" dirty="0"/>
              <a:t>Univariate analyses</a:t>
            </a:r>
          </a:p>
          <a:p>
            <a:pPr lvl="1"/>
            <a:r>
              <a:rPr lang="en-US" dirty="0"/>
              <a:t>Multivariate analyses</a:t>
            </a:r>
          </a:p>
          <a:p>
            <a:pPr lvl="1"/>
            <a:r>
              <a:rPr lang="en-US" dirty="0"/>
              <a:t>Cross-panel multivariate analyses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62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0682-7379-4C47-AF85-D4B03230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strategies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9EA1E-AFCD-4BDF-8C0E-F8C280619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analyses (manual gating)</a:t>
            </a:r>
          </a:p>
          <a:p>
            <a:pPr lvl="1"/>
            <a:r>
              <a:rPr lang="en-US" dirty="0"/>
              <a:t>Univariate analyses</a:t>
            </a:r>
          </a:p>
          <a:p>
            <a:pPr lvl="1"/>
            <a:r>
              <a:rPr lang="en-US" dirty="0"/>
              <a:t>Multivariate analyses</a:t>
            </a:r>
          </a:p>
          <a:p>
            <a:pPr lvl="1"/>
            <a:r>
              <a:rPr lang="en-US" dirty="0"/>
              <a:t>Cross-panel multivariate analyses</a:t>
            </a:r>
          </a:p>
          <a:p>
            <a:pPr lvl="1"/>
            <a:endParaRPr lang="en-US" dirty="0"/>
          </a:p>
          <a:p>
            <a:r>
              <a:rPr lang="en-US" dirty="0"/>
              <a:t>Unsupervised analyses (automatic cell clustering)</a:t>
            </a:r>
          </a:p>
          <a:p>
            <a:pPr lvl="1"/>
            <a:r>
              <a:rPr lang="en-US" dirty="0"/>
              <a:t>Univariate analyses</a:t>
            </a:r>
          </a:p>
          <a:p>
            <a:pPr lvl="1"/>
            <a:r>
              <a:rPr lang="en-US" dirty="0"/>
              <a:t>Multivariate analyses</a:t>
            </a:r>
          </a:p>
          <a:p>
            <a:pPr lvl="1"/>
            <a:r>
              <a:rPr lang="en-US" dirty="0"/>
              <a:t>Cross-panel multivariate analyses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C91377-CF12-4360-9A67-9A6C699AE7C4}"/>
              </a:ext>
            </a:extLst>
          </p:cNvPr>
          <p:cNvCxnSpPr/>
          <p:nvPr/>
        </p:nvCxnSpPr>
        <p:spPr>
          <a:xfrm flipV="1">
            <a:off x="6172200" y="2305050"/>
            <a:ext cx="0" cy="11239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03C939-B46F-4F96-B509-38EA4542A6A6}"/>
              </a:ext>
            </a:extLst>
          </p:cNvPr>
          <p:cNvCxnSpPr/>
          <p:nvPr/>
        </p:nvCxnSpPr>
        <p:spPr>
          <a:xfrm flipV="1">
            <a:off x="6172200" y="4352925"/>
            <a:ext cx="0" cy="11239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3D5CB8C-CFF2-4827-B53E-6D6878BD658C}"/>
              </a:ext>
            </a:extLst>
          </p:cNvPr>
          <p:cNvSpPr/>
          <p:nvPr/>
        </p:nvSpPr>
        <p:spPr>
          <a:xfrm>
            <a:off x="5772269" y="2305050"/>
            <a:ext cx="36804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abundances</a:t>
            </a:r>
            <a:br>
              <a:rPr lang="en-US" dirty="0"/>
            </a:br>
            <a:r>
              <a:rPr lang="en-US" dirty="0"/>
              <a:t>fold-changes relative to baseline</a:t>
            </a:r>
            <a:br>
              <a:rPr lang="en-US" dirty="0"/>
            </a:br>
            <a:r>
              <a:rPr lang="en-US" dirty="0"/>
              <a:t>AUC (from V01 to V17)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E5E706-A60A-4482-91FE-209ECA35154E}"/>
              </a:ext>
            </a:extLst>
          </p:cNvPr>
          <p:cNvCxnSpPr/>
          <p:nvPr/>
        </p:nvCxnSpPr>
        <p:spPr>
          <a:xfrm flipV="1">
            <a:off x="6172200" y="4352925"/>
            <a:ext cx="0" cy="11239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DBBA1FB-6798-45C0-A12D-A5D376355A9D}"/>
              </a:ext>
            </a:extLst>
          </p:cNvPr>
          <p:cNvSpPr/>
          <p:nvPr/>
        </p:nvSpPr>
        <p:spPr>
          <a:xfrm>
            <a:off x="5772269" y="4352925"/>
            <a:ext cx="36804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abundances</a:t>
            </a:r>
            <a:br>
              <a:rPr lang="en-US" dirty="0"/>
            </a:br>
            <a:r>
              <a:rPr lang="en-US" dirty="0"/>
              <a:t>fold-changes relative to baseline</a:t>
            </a:r>
            <a:br>
              <a:rPr lang="en-US" dirty="0"/>
            </a:br>
            <a:r>
              <a:rPr lang="en-US" dirty="0"/>
              <a:t>AUC (from V01 to V17)</a:t>
            </a:r>
          </a:p>
        </p:txBody>
      </p:sp>
    </p:spTree>
    <p:extLst>
      <p:ext uri="{BB962C8B-B14F-4D97-AF65-F5344CB8AC3E}">
        <p14:creationId xmlns:p14="http://schemas.microsoft.com/office/powerpoint/2010/main" val="287708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83FA-DA88-4437-A9E0-D68AF4B1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analyses (manual gating)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F4192-8C38-4B50-A5B9-811F747B5A86}"/>
              </a:ext>
            </a:extLst>
          </p:cNvPr>
          <p:cNvSpPr/>
          <p:nvPr/>
        </p:nvSpPr>
        <p:spPr>
          <a:xfrm>
            <a:off x="7078133" y="3160889"/>
            <a:ext cx="632178" cy="187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7564E70-66B4-484A-8466-7BB23B76778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479886"/>
              </p:ext>
            </p:extLst>
          </p:nvPr>
        </p:nvGraphicFramePr>
        <p:xfrm>
          <a:off x="316707" y="1069982"/>
          <a:ext cx="3976687" cy="514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Acrobat Document" r:id="rId3" imgW="5829165" imgH="7543680" progId="AcroExch.Document.DC">
                  <p:embed/>
                </p:oleObj>
              </mc:Choice>
              <mc:Fallback>
                <p:oleObj name="Acrobat Document" r:id="rId3" imgW="5829165" imgH="75436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707" y="1069982"/>
                        <a:ext cx="3976687" cy="5146412"/>
                      </a:xfrm>
                      <a:prstGeom prst="rect">
                        <a:avLst/>
                      </a:prstGeom>
                      <a:ln w="12700">
                        <a:solidFill>
                          <a:schemeClr val="tx1"/>
                        </a:solidFill>
                        <a:prstDash val="dash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FFBD36-6869-4571-8D1B-E6F7BBED35ED}"/>
              </a:ext>
            </a:extLst>
          </p:cNvPr>
          <p:cNvSpPr txBox="1"/>
          <p:nvPr/>
        </p:nvSpPr>
        <p:spPr>
          <a:xfrm>
            <a:off x="8599456" y="1326647"/>
            <a:ext cx="35925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Cytometry data are analyzed using manual gating strategies to quantify abundances of known cell populations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Performed using </a:t>
            </a:r>
            <a:r>
              <a:rPr lang="en-US" sz="1600" dirty="0" err="1"/>
              <a:t>Kaluza</a:t>
            </a:r>
            <a:r>
              <a:rPr lang="en-US" sz="1600" dirty="0"/>
              <a:t> software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Analyses aiming at identifying cell populations impacted: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By the treatments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Between conditions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Across time-points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B26C293-CD2D-4D29-87D6-E7C2BA22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416741"/>
              </p:ext>
            </p:extLst>
          </p:nvPr>
        </p:nvGraphicFramePr>
        <p:xfrm>
          <a:off x="4477131" y="1069472"/>
          <a:ext cx="3976687" cy="514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Acrobat Document" r:id="rId5" imgW="5829165" imgH="7543680" progId="AcroExch.Document.DC">
                  <p:embed/>
                </p:oleObj>
              </mc:Choice>
              <mc:Fallback>
                <p:oleObj name="Acrobat Document" r:id="rId5" imgW="5829165" imgH="75436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7131" y="1069472"/>
                        <a:ext cx="3976687" cy="5146922"/>
                      </a:xfrm>
                      <a:prstGeom prst="rect">
                        <a:avLst/>
                      </a:prstGeom>
                      <a:ln w="12700">
                        <a:solidFill>
                          <a:schemeClr val="tx1"/>
                        </a:solidFill>
                        <a:prstDash val="dash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E38E6E-D56B-475D-9A53-6B9D684083A8}"/>
              </a:ext>
            </a:extLst>
          </p:cNvPr>
          <p:cNvSpPr txBox="1"/>
          <p:nvPr/>
        </p:nvSpPr>
        <p:spPr>
          <a:xfrm>
            <a:off x="316706" y="6294598"/>
            <a:ext cx="3976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Initial steps of the gating strategy for panel 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04AE6-EA1B-49A6-B765-95BF6586EE6D}"/>
              </a:ext>
            </a:extLst>
          </p:cNvPr>
          <p:cNvSpPr txBox="1"/>
          <p:nvPr/>
        </p:nvSpPr>
        <p:spPr>
          <a:xfrm>
            <a:off x="4811115" y="629259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Initial steps of the gating strategy for panel 12</a:t>
            </a:r>
          </a:p>
        </p:txBody>
      </p:sp>
    </p:spTree>
    <p:extLst>
      <p:ext uri="{BB962C8B-B14F-4D97-AF65-F5344CB8AC3E}">
        <p14:creationId xmlns:p14="http://schemas.microsoft.com/office/powerpoint/2010/main" val="259787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83FA-DA88-4437-A9E0-D68AF4B1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analyses (manual gating)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F4192-8C38-4B50-A5B9-811F747B5A86}"/>
              </a:ext>
            </a:extLst>
          </p:cNvPr>
          <p:cNvSpPr/>
          <p:nvPr/>
        </p:nvSpPr>
        <p:spPr>
          <a:xfrm>
            <a:off x="11642979" y="3085095"/>
            <a:ext cx="632178" cy="187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B1A44D2-52ED-432D-A20A-252F256E0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" y="1349691"/>
            <a:ext cx="5344764" cy="53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49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00E121-1DF2-4657-83A4-2C4E5A9E5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23" y="1186148"/>
            <a:ext cx="8415354" cy="56718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C83FA-DA88-4437-A9E0-D68AF4B1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analyses (manual gating)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F4192-8C38-4B50-A5B9-811F747B5A86}"/>
              </a:ext>
            </a:extLst>
          </p:cNvPr>
          <p:cNvSpPr/>
          <p:nvPr/>
        </p:nvSpPr>
        <p:spPr>
          <a:xfrm>
            <a:off x="11642979" y="3085095"/>
            <a:ext cx="632178" cy="187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B1A44D2-52ED-432D-A20A-252F256E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" y="1349691"/>
            <a:ext cx="5344764" cy="53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46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00E121-1DF2-4657-83A4-2C4E5A9E5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23" y="1186148"/>
            <a:ext cx="8415354" cy="56718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C83FA-DA88-4437-A9E0-D68AF4B1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analyses (manual gating)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F4192-8C38-4B50-A5B9-811F747B5A86}"/>
              </a:ext>
            </a:extLst>
          </p:cNvPr>
          <p:cNvSpPr/>
          <p:nvPr/>
        </p:nvSpPr>
        <p:spPr>
          <a:xfrm>
            <a:off x="11642979" y="3085095"/>
            <a:ext cx="632178" cy="187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04F08-FA70-4C8F-915D-588247A70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0" y="1188000"/>
            <a:ext cx="8432800" cy="568361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B1A44D2-52ED-432D-A20A-252F256E0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" y="1349691"/>
            <a:ext cx="5344764" cy="53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8D6027-736A-47E1-B200-4ED0DEBD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analyses (automatic cell clustering)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7D74A-EBAA-4AB8-90CD-95F165385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39400" cy="4351338"/>
          </a:xfrm>
        </p:spPr>
        <p:txBody>
          <a:bodyPr/>
          <a:lstStyle/>
          <a:p>
            <a:r>
              <a:rPr lang="en-US" dirty="0"/>
              <a:t>Two algorithms for automatic cell clustering</a:t>
            </a:r>
          </a:p>
          <a:p>
            <a:pPr lvl="1"/>
            <a:r>
              <a:rPr lang="en-US" dirty="0" err="1"/>
              <a:t>tSNE</a:t>
            </a:r>
            <a:r>
              <a:rPr lang="en-US" dirty="0"/>
              <a:t> combined with </a:t>
            </a:r>
            <a:r>
              <a:rPr lang="en-US" dirty="0" err="1"/>
              <a:t>kmeans</a:t>
            </a:r>
            <a:r>
              <a:rPr lang="en-US" dirty="0"/>
              <a:t> clustering (</a:t>
            </a:r>
            <a:r>
              <a:rPr lang="en-US" dirty="0" err="1"/>
              <a:t>viSNE</a:t>
            </a:r>
            <a:r>
              <a:rPr lang="en-US" dirty="0"/>
              <a:t>, </a:t>
            </a:r>
            <a:r>
              <a:rPr lang="en-US" i="1" dirty="0"/>
              <a:t>Amir et al</a:t>
            </a:r>
            <a:r>
              <a:rPr lang="en-US" dirty="0"/>
              <a:t>. 2013)</a:t>
            </a:r>
          </a:p>
          <a:p>
            <a:pPr lvl="1"/>
            <a:r>
              <a:rPr lang="en-US" dirty="0"/>
              <a:t>SPADE (</a:t>
            </a:r>
            <a:r>
              <a:rPr lang="en-US" i="1" dirty="0" err="1"/>
              <a:t>Qiu</a:t>
            </a:r>
            <a:r>
              <a:rPr lang="en-US" i="1" dirty="0"/>
              <a:t> P. et al</a:t>
            </a:r>
            <a:r>
              <a:rPr lang="en-US" dirty="0"/>
              <a:t>. 2011)</a:t>
            </a:r>
          </a:p>
          <a:p>
            <a:pPr lvl="1"/>
            <a:endParaRPr lang="en-US" dirty="0"/>
          </a:p>
          <a:p>
            <a:r>
              <a:rPr lang="en-US" dirty="0"/>
              <a:t>Two analytical pipelines</a:t>
            </a:r>
          </a:p>
          <a:p>
            <a:pPr lvl="1"/>
            <a:r>
              <a:rPr lang="en-US" dirty="0" err="1"/>
              <a:t>tSNEVizR</a:t>
            </a:r>
            <a:r>
              <a:rPr lang="en-US" dirty="0"/>
              <a:t> (under development)</a:t>
            </a:r>
          </a:p>
          <a:p>
            <a:pPr lvl="1"/>
            <a:r>
              <a:rPr lang="en-US" dirty="0" err="1"/>
              <a:t>SPADEVizR</a:t>
            </a:r>
            <a:r>
              <a:rPr lang="en-US" dirty="0"/>
              <a:t> (</a:t>
            </a:r>
            <a:r>
              <a:rPr lang="fr-FR" i="1" dirty="0" err="1"/>
              <a:t>Gautreau</a:t>
            </a:r>
            <a:r>
              <a:rPr lang="fr-FR" i="1" dirty="0"/>
              <a:t> et al</a:t>
            </a:r>
            <a:r>
              <a:rPr lang="fr-FR" dirty="0"/>
              <a:t>. 2016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7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8D6027-736A-47E1-B200-4ED0DEBD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analyses (automatic cell clustering)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7D74A-EBAA-4AB8-90CD-95F165385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39400" cy="4351338"/>
          </a:xfrm>
        </p:spPr>
        <p:txBody>
          <a:bodyPr/>
          <a:lstStyle/>
          <a:p>
            <a:r>
              <a:rPr lang="en-US" dirty="0"/>
              <a:t>Two algorithms for automatic cell clustering</a:t>
            </a:r>
          </a:p>
          <a:p>
            <a:pPr lvl="1"/>
            <a:r>
              <a:rPr lang="en-US" dirty="0" err="1"/>
              <a:t>tSNE</a:t>
            </a:r>
            <a:r>
              <a:rPr lang="en-US" dirty="0"/>
              <a:t> combined with </a:t>
            </a:r>
            <a:r>
              <a:rPr lang="en-US" dirty="0" err="1"/>
              <a:t>kmeans</a:t>
            </a:r>
            <a:r>
              <a:rPr lang="en-US" dirty="0"/>
              <a:t> clustering (</a:t>
            </a:r>
            <a:r>
              <a:rPr lang="en-US" dirty="0" err="1"/>
              <a:t>viSNE</a:t>
            </a:r>
            <a:r>
              <a:rPr lang="en-US" dirty="0"/>
              <a:t>, </a:t>
            </a:r>
            <a:r>
              <a:rPr lang="en-US" i="1" dirty="0"/>
              <a:t>Amir et al</a:t>
            </a:r>
            <a:r>
              <a:rPr lang="en-US" dirty="0"/>
              <a:t>. 2013)</a:t>
            </a:r>
          </a:p>
          <a:p>
            <a:pPr lvl="1"/>
            <a:r>
              <a:rPr lang="en-US" dirty="0"/>
              <a:t>SPADE (</a:t>
            </a:r>
            <a:r>
              <a:rPr lang="en-US" i="1" dirty="0" err="1"/>
              <a:t>Qiu</a:t>
            </a:r>
            <a:r>
              <a:rPr lang="en-US" i="1" dirty="0"/>
              <a:t> P. et al</a:t>
            </a:r>
            <a:r>
              <a:rPr lang="en-US" dirty="0"/>
              <a:t>. 2011)</a:t>
            </a:r>
          </a:p>
          <a:p>
            <a:pPr lvl="1"/>
            <a:endParaRPr lang="en-US" dirty="0"/>
          </a:p>
          <a:p>
            <a:r>
              <a:rPr lang="en-US" dirty="0"/>
              <a:t>Two analytical pipelines</a:t>
            </a:r>
          </a:p>
          <a:p>
            <a:pPr lvl="1"/>
            <a:r>
              <a:rPr lang="en-US" dirty="0"/>
              <a:t>Phenotypical analyses of identified cell clusters (marker expressions)</a:t>
            </a:r>
          </a:p>
          <a:p>
            <a:pPr lvl="1"/>
            <a:r>
              <a:rPr lang="en-US" dirty="0"/>
              <a:t>Analyses of cell cluster abundances for identified cell clusters (TP vs. BL)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69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16" name="Content Placeholder 15" descr="A picture containing chain&#10;&#10;Description automatically generated">
            <a:extLst>
              <a:ext uri="{FF2B5EF4-FFF2-40B4-BE49-F238E27FC236}">
                <a16:creationId xmlns:a16="http://schemas.microsoft.com/office/drawing/2014/main" id="{F92A4D95-8266-4476-90BB-7B8665A78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825625"/>
            <a:ext cx="4351338" cy="4351338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B0C502-FCC6-4797-BE5C-3D64332FAF64}"/>
              </a:ext>
            </a:extLst>
          </p:cNvPr>
          <p:cNvSpPr txBox="1"/>
          <p:nvPr/>
        </p:nvSpPr>
        <p:spPr>
          <a:xfrm>
            <a:off x="7479262" y="1326647"/>
            <a:ext cx="47127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Barnes-Hut t-Distributed Stochastic Neighbor Embedding (</a:t>
            </a:r>
            <a:r>
              <a:rPr lang="en-US" sz="1600" dirty="0" err="1"/>
              <a:t>tSNE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C4736-7E24-4679-BCD3-AC75FA13E4A9}"/>
              </a:ext>
            </a:extLst>
          </p:cNvPr>
          <p:cNvSpPr txBox="1"/>
          <p:nvPr/>
        </p:nvSpPr>
        <p:spPr>
          <a:xfrm>
            <a:off x="2390118" y="1896034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4936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16" name="Content Placeholder 15" descr="A picture containing chain&#10;&#10;Description automatically generated">
            <a:extLst>
              <a:ext uri="{FF2B5EF4-FFF2-40B4-BE49-F238E27FC236}">
                <a16:creationId xmlns:a16="http://schemas.microsoft.com/office/drawing/2014/main" id="{F92A4D95-8266-4476-90BB-7B8665A78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825625"/>
            <a:ext cx="4351338" cy="4351338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B0C502-FCC6-4797-BE5C-3D64332FAF64}"/>
              </a:ext>
            </a:extLst>
          </p:cNvPr>
          <p:cNvSpPr txBox="1"/>
          <p:nvPr/>
        </p:nvSpPr>
        <p:spPr>
          <a:xfrm>
            <a:off x="7479262" y="1326647"/>
            <a:ext cx="47127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Barnes-Hut t-Distributed Stochastic Neighbor Embedding (</a:t>
            </a:r>
            <a:r>
              <a:rPr lang="en-US" sz="1600" dirty="0" err="1"/>
              <a:t>tSNE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dot corresponds to a single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are positioned based on their phenotype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tSNE</a:t>
            </a:r>
            <a:r>
              <a:rPr lang="en-US" sz="1600" dirty="0"/>
              <a:t> perplexity 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theta 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# of iterations = 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C4736-7E24-4679-BCD3-AC75FA13E4A9}"/>
              </a:ext>
            </a:extLst>
          </p:cNvPr>
          <p:cNvSpPr txBox="1"/>
          <p:nvPr/>
        </p:nvSpPr>
        <p:spPr>
          <a:xfrm>
            <a:off x="2390118" y="1896034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59326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AD57F-1920-4D15-AFF7-8CB832B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Cytometry data</a:t>
            </a:r>
          </a:p>
        </p:txBody>
      </p:sp>
    </p:spTree>
    <p:extLst>
      <p:ext uri="{BB962C8B-B14F-4D97-AF65-F5344CB8AC3E}">
        <p14:creationId xmlns:p14="http://schemas.microsoft.com/office/powerpoint/2010/main" val="1625298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2907-85FD-4A7F-9B9C-F01D905A22ED}"/>
              </a:ext>
            </a:extLst>
          </p:cNvPr>
          <p:cNvSpPr txBox="1"/>
          <p:nvPr/>
        </p:nvSpPr>
        <p:spPr>
          <a:xfrm>
            <a:off x="7479262" y="1326647"/>
            <a:ext cx="4712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Barnes-Hut t-Distributed Stochastic Neighbor Embedding (</a:t>
            </a:r>
            <a:r>
              <a:rPr lang="en-US" sz="1600" dirty="0" err="1"/>
              <a:t>tSNE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dot corresponds to a single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are positioned based on their phenotype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tSNE</a:t>
            </a:r>
            <a:r>
              <a:rPr lang="en-US" sz="1600" dirty="0"/>
              <a:t> perplexity 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theta 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# of iterations = 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tSNE</a:t>
            </a:r>
            <a:r>
              <a:rPr lang="en-US" sz="1600" dirty="0"/>
              <a:t> representations are overlaid with cell marker expressions</a:t>
            </a:r>
          </a:p>
        </p:txBody>
      </p:sp>
      <p:pic>
        <p:nvPicPr>
          <p:cNvPr id="11" name="Content Placeholder 10" descr="A picture containing colorful, cake, colored, food&#10;&#10;Description automatically generated">
            <a:extLst>
              <a:ext uri="{FF2B5EF4-FFF2-40B4-BE49-F238E27FC236}">
                <a16:creationId xmlns:a16="http://schemas.microsoft.com/office/drawing/2014/main" id="{E7DBA235-6289-41FE-BEE5-704915312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825625"/>
            <a:ext cx="4351338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E04BE-F229-447F-851F-78051E65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231" y="5773100"/>
            <a:ext cx="1973069" cy="10775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CCD54E-A1F2-4FCE-AD39-AA2B3EF149D0}"/>
              </a:ext>
            </a:extLst>
          </p:cNvPr>
          <p:cNvSpPr txBox="1"/>
          <p:nvPr/>
        </p:nvSpPr>
        <p:spPr>
          <a:xfrm>
            <a:off x="2390118" y="189603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 overlaid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CD3 expression</a:t>
            </a:r>
          </a:p>
        </p:txBody>
      </p:sp>
    </p:spTree>
    <p:extLst>
      <p:ext uri="{BB962C8B-B14F-4D97-AF65-F5344CB8AC3E}">
        <p14:creationId xmlns:p14="http://schemas.microsoft.com/office/powerpoint/2010/main" val="168130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Content Placeholder 13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B7213938-3681-4352-87CB-A00C3D9CE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825625"/>
            <a:ext cx="4351338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5C08FF-6263-4723-96D0-D2403EA9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231" y="5773100"/>
            <a:ext cx="1973069" cy="10775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C7CA0-B591-4FB8-B33D-FEB817770E4D}"/>
              </a:ext>
            </a:extLst>
          </p:cNvPr>
          <p:cNvSpPr txBox="1"/>
          <p:nvPr/>
        </p:nvSpPr>
        <p:spPr>
          <a:xfrm>
            <a:off x="7479262" y="1326647"/>
            <a:ext cx="4712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Barnes-Hut t-Distributed Stochastic Neighbor Embedding (</a:t>
            </a:r>
            <a:r>
              <a:rPr lang="en-US" sz="1600" dirty="0" err="1"/>
              <a:t>tSNE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dot corresponds to a single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are positioned based on their phenotype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tSNE</a:t>
            </a:r>
            <a:r>
              <a:rPr lang="en-US" sz="1600" dirty="0"/>
              <a:t> perplexity 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theta 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# of iterations = 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tSNE</a:t>
            </a:r>
            <a:r>
              <a:rPr lang="en-US" sz="1600" dirty="0"/>
              <a:t> representations are overlaid with cell marker expressions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43066-5286-4EFF-8E8C-AC36E73619DE}"/>
              </a:ext>
            </a:extLst>
          </p:cNvPr>
          <p:cNvSpPr txBox="1"/>
          <p:nvPr/>
        </p:nvSpPr>
        <p:spPr>
          <a:xfrm>
            <a:off x="2390118" y="189603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 overlaid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CD4 expression</a:t>
            </a:r>
          </a:p>
        </p:txBody>
      </p:sp>
    </p:spTree>
    <p:extLst>
      <p:ext uri="{BB962C8B-B14F-4D97-AF65-F5344CB8AC3E}">
        <p14:creationId xmlns:p14="http://schemas.microsoft.com/office/powerpoint/2010/main" val="1232039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Content Placeholder 13" descr="A picture containing colorful, cake, colored, table&#10;&#10;Description automatically generated">
            <a:extLst>
              <a:ext uri="{FF2B5EF4-FFF2-40B4-BE49-F238E27FC236}">
                <a16:creationId xmlns:a16="http://schemas.microsoft.com/office/drawing/2014/main" id="{C6508CFC-1AA5-4D5B-A116-F5D87FAFC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825625"/>
            <a:ext cx="4351338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0349A5-4ECC-424B-AF50-F89FCCB9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231" y="5773100"/>
            <a:ext cx="1973069" cy="10775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8A11EE-FAC4-47F9-8D55-BF8267C2F0C5}"/>
              </a:ext>
            </a:extLst>
          </p:cNvPr>
          <p:cNvSpPr txBox="1"/>
          <p:nvPr/>
        </p:nvSpPr>
        <p:spPr>
          <a:xfrm>
            <a:off x="7479262" y="1326647"/>
            <a:ext cx="4712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Barnes-Hut t-Distributed Stochastic Neighbor Embedding (</a:t>
            </a:r>
            <a:r>
              <a:rPr lang="en-US" sz="1600" dirty="0" err="1"/>
              <a:t>tSNE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dot corresponds to a single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are positioned based on their phenotype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tSNE</a:t>
            </a:r>
            <a:r>
              <a:rPr lang="en-US" sz="1600" dirty="0"/>
              <a:t> perplexity 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theta 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# of iterations = 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tSNE</a:t>
            </a:r>
            <a:r>
              <a:rPr lang="en-US" sz="1600" dirty="0"/>
              <a:t> representations are overlaid with cell marker expressions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2D195-EDBA-4765-95CA-231A69E2F3D0}"/>
              </a:ext>
            </a:extLst>
          </p:cNvPr>
          <p:cNvSpPr txBox="1"/>
          <p:nvPr/>
        </p:nvSpPr>
        <p:spPr>
          <a:xfrm>
            <a:off x="2390118" y="189603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 overlaid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CD8 expression</a:t>
            </a:r>
          </a:p>
        </p:txBody>
      </p:sp>
    </p:spTree>
    <p:extLst>
      <p:ext uri="{BB962C8B-B14F-4D97-AF65-F5344CB8AC3E}">
        <p14:creationId xmlns:p14="http://schemas.microsoft.com/office/powerpoint/2010/main" val="648181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41758133-2618-4925-8293-C4D405729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5E167D-AFC1-43CC-84B5-56A3A37447B7}"/>
              </a:ext>
            </a:extLst>
          </p:cNvPr>
          <p:cNvSpPr txBox="1"/>
          <p:nvPr/>
        </p:nvSpPr>
        <p:spPr>
          <a:xfrm>
            <a:off x="7479262" y="1326647"/>
            <a:ext cx="471273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Barnes-Hut t-Distributed Stochastic Neighbor Embedding (</a:t>
            </a:r>
            <a:r>
              <a:rPr lang="en-US" sz="1600" dirty="0" err="1"/>
              <a:t>tSNE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dot corresponds to a single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are positioned based on their phenotype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tSNE</a:t>
            </a:r>
            <a:r>
              <a:rPr lang="en-US" sz="1600" dirty="0"/>
              <a:t> perplexity 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theta 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# of iterations = 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tSNE</a:t>
            </a:r>
            <a:r>
              <a:rPr lang="en-US" sz="1600" dirty="0"/>
              <a:t> representations are overlaid with cell marker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dirty="0" err="1"/>
              <a:t>kmean</a:t>
            </a:r>
            <a:r>
              <a:rPr lang="en-US" sz="1600" dirty="0"/>
              <a:t> clustering is performed to identify clusters of cells having similar phenotypes based on marker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Concave hulls are created to delineate cell clusters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clusters are arbitrary labeled with a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E65B2-768E-431A-81CB-A7D0E89A4B9A}"/>
              </a:ext>
            </a:extLst>
          </p:cNvPr>
          <p:cNvSpPr txBox="1"/>
          <p:nvPr/>
        </p:nvSpPr>
        <p:spPr>
          <a:xfrm>
            <a:off x="2390118" y="189603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 overlaid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kmean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-clustering assignment</a:t>
            </a:r>
          </a:p>
        </p:txBody>
      </p:sp>
    </p:spTree>
    <p:extLst>
      <p:ext uri="{BB962C8B-B14F-4D97-AF65-F5344CB8AC3E}">
        <p14:creationId xmlns:p14="http://schemas.microsoft.com/office/powerpoint/2010/main" val="3303267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41758133-2618-4925-8293-C4D405729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825625"/>
            <a:ext cx="4351338" cy="4351338"/>
          </a:xfrm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AA7011A1-4F10-4502-8510-69651651B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69" y="1825625"/>
            <a:ext cx="4351338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2907-85FD-4A7F-9B9C-F01D905A22ED}"/>
              </a:ext>
            </a:extLst>
          </p:cNvPr>
          <p:cNvSpPr txBox="1"/>
          <p:nvPr/>
        </p:nvSpPr>
        <p:spPr>
          <a:xfrm>
            <a:off x="7479262" y="1326647"/>
            <a:ext cx="471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dirty="0" err="1"/>
              <a:t>tSNE</a:t>
            </a:r>
            <a:r>
              <a:rPr lang="en-US" sz="1600" dirty="0"/>
              <a:t>/</a:t>
            </a:r>
            <a:r>
              <a:rPr lang="en-US" sz="1600" dirty="0" err="1"/>
              <a:t>kmean</a:t>
            </a:r>
            <a:r>
              <a:rPr lang="en-US" sz="1600" dirty="0"/>
              <a:t> analysis is performed for each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IL2-treated and placebo patients are separated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Uniform down-sampling of 5,000 cells per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FCED3-4F3E-48BB-9AD2-81A25CD61601}"/>
              </a:ext>
            </a:extLst>
          </p:cNvPr>
          <p:cNvSpPr txBox="1"/>
          <p:nvPr/>
        </p:nvSpPr>
        <p:spPr>
          <a:xfrm>
            <a:off x="2321310" y="5944540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 for IL2-treated patients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9E627-863D-40EF-99D1-8F595E226B45}"/>
              </a:ext>
            </a:extLst>
          </p:cNvPr>
          <p:cNvSpPr txBox="1"/>
          <p:nvPr/>
        </p:nvSpPr>
        <p:spPr>
          <a:xfrm>
            <a:off x="6743279" y="5944540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 for placebo patients</a:t>
            </a:r>
          </a:p>
        </p:txBody>
      </p:sp>
    </p:spTree>
    <p:extLst>
      <p:ext uri="{BB962C8B-B14F-4D97-AF65-F5344CB8AC3E}">
        <p14:creationId xmlns:p14="http://schemas.microsoft.com/office/powerpoint/2010/main" val="839605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28EF57-1D84-4FA4-A44F-68AF4F0CBE42}"/>
              </a:ext>
            </a:extLst>
          </p:cNvPr>
          <p:cNvSpPr txBox="1"/>
          <p:nvPr/>
        </p:nvSpPr>
        <p:spPr>
          <a:xfrm>
            <a:off x="7479262" y="1326647"/>
            <a:ext cx="47127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viSNE</a:t>
            </a:r>
            <a:r>
              <a:rPr lang="en-US" sz="1600" dirty="0"/>
              <a:t> plots are generated to determine the phenotypes of identified cell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2" name="Content Placeholder 7" descr="A picture containing food&#10;&#10;Description automatically generated">
            <a:extLst>
              <a:ext uri="{FF2B5EF4-FFF2-40B4-BE49-F238E27FC236}">
                <a16:creationId xmlns:a16="http://schemas.microsoft.com/office/drawing/2014/main" id="{833DBD24-A6C6-44E4-A017-C899A9FE6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647"/>
            <a:ext cx="7375136" cy="55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7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03F208-00B7-4446-98F0-1A02E35B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D8134-10AD-433D-A3AD-F85C5130FEF5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67C5A-9F5F-47F4-9D3E-9FFB90CB7F69}"/>
              </a:ext>
            </a:extLst>
          </p:cNvPr>
          <p:cNvSpPr txBox="1"/>
          <p:nvPr/>
        </p:nvSpPr>
        <p:spPr>
          <a:xfrm>
            <a:off x="7108641" y="6274956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  <p:pic>
        <p:nvPicPr>
          <p:cNvPr id="9" name="Content Placeholder 8" descr="A picture containing food&#10;&#10;Description automatically generated">
            <a:extLst>
              <a:ext uri="{FF2B5EF4-FFF2-40B4-BE49-F238E27FC236}">
                <a16:creationId xmlns:a16="http://schemas.microsoft.com/office/drawing/2014/main" id="{670FED29-DCF2-444E-8D02-6A1E39BD35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ln w="127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4" name="Content Placeholder 13" descr="A picture containing food&#10;&#10;Description automatically generated">
            <a:extLst>
              <a:ext uri="{FF2B5EF4-FFF2-40B4-BE49-F238E27FC236}">
                <a16:creationId xmlns:a16="http://schemas.microsoft.com/office/drawing/2014/main" id="{2E9B2119-E0E8-48BF-ABE0-4A3CEF8F2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5E534-B6C3-4F5D-B942-DE4E41081BAC}"/>
              </a:ext>
            </a:extLst>
          </p:cNvPr>
          <p:cNvSpPr txBox="1"/>
          <p:nvPr/>
        </p:nvSpPr>
        <p:spPr>
          <a:xfrm>
            <a:off x="4441641" y="1516550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</a:t>
            </a:r>
          </a:p>
        </p:txBody>
      </p:sp>
    </p:spTree>
    <p:extLst>
      <p:ext uri="{BB962C8B-B14F-4D97-AF65-F5344CB8AC3E}">
        <p14:creationId xmlns:p14="http://schemas.microsoft.com/office/powerpoint/2010/main" val="1456879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03F208-00B7-4446-98F0-1A02E35B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D8134-10AD-433D-A3AD-F85C5130FEF5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67C5A-9F5F-47F4-9D3E-9FFB90CB7F69}"/>
              </a:ext>
            </a:extLst>
          </p:cNvPr>
          <p:cNvSpPr txBox="1"/>
          <p:nvPr/>
        </p:nvSpPr>
        <p:spPr>
          <a:xfrm>
            <a:off x="7108641" y="627322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D76909-7643-4E13-825F-95137BD539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pic>
        <p:nvPicPr>
          <p:cNvPr id="14" name="Content Placeholder 13" descr="A picture containing food&#10;&#10;Description automatically generated">
            <a:extLst>
              <a:ext uri="{FF2B5EF4-FFF2-40B4-BE49-F238E27FC236}">
                <a16:creationId xmlns:a16="http://schemas.microsoft.com/office/drawing/2014/main" id="{B91A97F9-05BA-4106-A081-4B5FD9CB7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2174AC-52DF-425A-B0D2-92036814F0BC}"/>
              </a:ext>
            </a:extLst>
          </p:cNvPr>
          <p:cNvSpPr txBox="1"/>
          <p:nvPr/>
        </p:nvSpPr>
        <p:spPr>
          <a:xfrm>
            <a:off x="4441641" y="1516550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02 – B cells</a:t>
            </a:r>
          </a:p>
        </p:txBody>
      </p:sp>
    </p:spTree>
    <p:extLst>
      <p:ext uri="{BB962C8B-B14F-4D97-AF65-F5344CB8AC3E}">
        <p14:creationId xmlns:p14="http://schemas.microsoft.com/office/powerpoint/2010/main" val="1471621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D12CFD-5C58-46BC-A40B-88C8CA44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465BD5BF-21E7-464D-8C45-56BD248263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pic>
        <p:nvPicPr>
          <p:cNvPr id="10" name="Content Placeholder 9" descr="A close up of some flowers&#10;&#10;Description automatically generated">
            <a:extLst>
              <a:ext uri="{FF2B5EF4-FFF2-40B4-BE49-F238E27FC236}">
                <a16:creationId xmlns:a16="http://schemas.microsoft.com/office/drawing/2014/main" id="{51C73AE3-4904-4C58-9B55-C85E4B11FD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72B88-DFE7-4372-B311-A1548DA7674B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EEB8A-B662-4408-B22A-92449BEA6858}"/>
              </a:ext>
            </a:extLst>
          </p:cNvPr>
          <p:cNvSpPr txBox="1"/>
          <p:nvPr/>
        </p:nvSpPr>
        <p:spPr>
          <a:xfrm>
            <a:off x="7108641" y="627322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60CA6-D032-401B-BFCE-7C3626966DEE}"/>
              </a:ext>
            </a:extLst>
          </p:cNvPr>
          <p:cNvSpPr txBox="1"/>
          <p:nvPr/>
        </p:nvSpPr>
        <p:spPr>
          <a:xfrm>
            <a:off x="4441641" y="1516550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</p:txBody>
      </p:sp>
    </p:spTree>
    <p:extLst>
      <p:ext uri="{BB962C8B-B14F-4D97-AF65-F5344CB8AC3E}">
        <p14:creationId xmlns:p14="http://schemas.microsoft.com/office/powerpoint/2010/main" val="650446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4074-0E3C-4459-8B6A-F9D445FD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picture containing colorful, food&#10;&#10;Description automatically generated">
            <a:extLst>
              <a:ext uri="{FF2B5EF4-FFF2-40B4-BE49-F238E27FC236}">
                <a16:creationId xmlns:a16="http://schemas.microsoft.com/office/drawing/2014/main" id="{41D4866A-B579-4D6D-8B02-D697123622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solidFill>
            <a:schemeClr val="tx1"/>
          </a:solidFill>
          <a:ln w="12700">
            <a:solidFill>
              <a:schemeClr val="tx1"/>
            </a:solidFill>
            <a:prstDash val="dash"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83DE3A-AA46-47C9-9013-318EBEA67D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solidFill>
            <a:schemeClr val="tx1"/>
          </a:solidFill>
          <a:ln w="12700">
            <a:solidFill>
              <a:schemeClr val="tx1"/>
            </a:solidFill>
            <a:prstDash val="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30B8C7-F87E-481B-9DFF-A1FEE0A237CD}"/>
              </a:ext>
            </a:extLst>
          </p:cNvPr>
          <p:cNvSpPr txBox="1"/>
          <p:nvPr/>
        </p:nvSpPr>
        <p:spPr>
          <a:xfrm>
            <a:off x="4335370" y="1516549"/>
            <a:ext cx="3521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04 – Naïve memory T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7852E-E240-4314-A9B1-5BAEEF642C8C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15F88-31CE-4E5C-A0C9-AA4F4F3F4002}"/>
              </a:ext>
            </a:extLst>
          </p:cNvPr>
          <p:cNvSpPr txBox="1"/>
          <p:nvPr/>
        </p:nvSpPr>
        <p:spPr>
          <a:xfrm>
            <a:off x="7108641" y="627322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</p:spTree>
    <p:extLst>
      <p:ext uri="{BB962C8B-B14F-4D97-AF65-F5344CB8AC3E}">
        <p14:creationId xmlns:p14="http://schemas.microsoft.com/office/powerpoint/2010/main" val="102066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5231-BE7C-499C-BA4F-B77D634C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collected dataset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0305E7-C4D9-447D-B3C2-861B98055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990423"/>
              </p:ext>
            </p:extLst>
          </p:nvPr>
        </p:nvGraphicFramePr>
        <p:xfrm>
          <a:off x="0" y="1166380"/>
          <a:ext cx="8537430" cy="569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Acrobat Document" r:id="rId3" imgW="10286910" imgH="6857760" progId="AcroExch.Document.DC">
                  <p:embed/>
                </p:oleObj>
              </mc:Choice>
              <mc:Fallback>
                <p:oleObj name="Acrobat Document" r:id="rId3" imgW="10286910" imgH="68577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66380"/>
                        <a:ext cx="8537430" cy="569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0DA9695-F6B1-430A-AF1E-0FF7331C58CF}"/>
              </a:ext>
            </a:extLst>
          </p:cNvPr>
          <p:cNvSpPr/>
          <p:nvPr/>
        </p:nvSpPr>
        <p:spPr>
          <a:xfrm>
            <a:off x="4119418" y="1099127"/>
            <a:ext cx="720437" cy="22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074B32-6F11-46C9-8B28-02F1959D86D9}"/>
              </a:ext>
            </a:extLst>
          </p:cNvPr>
          <p:cNvSpPr txBox="1"/>
          <p:nvPr/>
        </p:nvSpPr>
        <p:spPr>
          <a:xfrm>
            <a:off x="8537399" y="1326647"/>
            <a:ext cx="36546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86 patients (including Bulgarians)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41 placebo (26 R and 15 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45 IL2-treated (31 R and 14 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 clinical centers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Bulgaria (002)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France (003)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Germany (004)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Portugal (007)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Romania (008)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Spain (009)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Mauritius (010)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 time-points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V01: baseline (before treatment)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V05: D05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V09: D30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V17: M03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V29: M06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V30: M09</a:t>
            </a:r>
          </a:p>
        </p:txBody>
      </p:sp>
    </p:spTree>
    <p:extLst>
      <p:ext uri="{BB962C8B-B14F-4D97-AF65-F5344CB8AC3E}">
        <p14:creationId xmlns:p14="http://schemas.microsoft.com/office/powerpoint/2010/main" val="933064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C218DE-D969-4E8C-8AC6-0DBBAEC5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1E3CCAA-AEC0-42F1-8C44-1211895CC4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DA1AAF3-A353-452A-8630-4F9EDFFE97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EA7828-B3F5-497D-9A3F-423AE493EBCD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AB73E-EDD1-4696-B54E-B83B766708B6}"/>
              </a:ext>
            </a:extLst>
          </p:cNvPr>
          <p:cNvSpPr txBox="1"/>
          <p:nvPr/>
        </p:nvSpPr>
        <p:spPr>
          <a:xfrm>
            <a:off x="7108641" y="627322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5716C-CB50-4E53-A142-4852D94E0EC1}"/>
              </a:ext>
            </a:extLst>
          </p:cNvPr>
          <p:cNvSpPr txBox="1"/>
          <p:nvPr/>
        </p:nvSpPr>
        <p:spPr>
          <a:xfrm>
            <a:off x="4441641" y="1516550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05 – NK/MAIT cells</a:t>
            </a:r>
          </a:p>
        </p:txBody>
      </p:sp>
    </p:spTree>
    <p:extLst>
      <p:ext uri="{BB962C8B-B14F-4D97-AF65-F5344CB8AC3E}">
        <p14:creationId xmlns:p14="http://schemas.microsoft.com/office/powerpoint/2010/main" val="240417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C218DE-D969-4E8C-8AC6-0DBBAEC5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 descr="A picture containing food&#10;&#10;Description automatically generated">
            <a:extLst>
              <a:ext uri="{FF2B5EF4-FFF2-40B4-BE49-F238E27FC236}">
                <a16:creationId xmlns:a16="http://schemas.microsoft.com/office/drawing/2014/main" id="{2A88D1E6-8B9D-4DE9-9E10-E65E2C0C33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9FB938-35BC-4941-8473-0E46A9220F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165E46-5142-4EBD-96D7-EFE3ABCFAF01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6C06C-7809-4B95-AA3B-F32AFC8BF573}"/>
              </a:ext>
            </a:extLst>
          </p:cNvPr>
          <p:cNvSpPr txBox="1"/>
          <p:nvPr/>
        </p:nvSpPr>
        <p:spPr>
          <a:xfrm>
            <a:off x="7108641" y="627322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7B350-DF77-493B-9A9D-178BA3EF60F2}"/>
              </a:ext>
            </a:extLst>
          </p:cNvPr>
          <p:cNvSpPr txBox="1"/>
          <p:nvPr/>
        </p:nvSpPr>
        <p:spPr>
          <a:xfrm>
            <a:off x="4441641" y="1516550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08 – T cells polarization </a:t>
            </a:r>
          </a:p>
        </p:txBody>
      </p:sp>
    </p:spTree>
    <p:extLst>
      <p:ext uri="{BB962C8B-B14F-4D97-AF65-F5344CB8AC3E}">
        <p14:creationId xmlns:p14="http://schemas.microsoft.com/office/powerpoint/2010/main" val="3073085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C218DE-D969-4E8C-8AC6-0DBBAEC5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782043BE-66C5-412C-9B99-3AAD7727F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599E3F5-CD98-40EA-B285-B6346B6353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24F28-E82A-4135-9B2C-31145AE24BD7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8CF31-A585-43F4-ACFC-A48E25687EFE}"/>
              </a:ext>
            </a:extLst>
          </p:cNvPr>
          <p:cNvSpPr txBox="1"/>
          <p:nvPr/>
        </p:nvSpPr>
        <p:spPr>
          <a:xfrm>
            <a:off x="7108641" y="627322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8422B-2E69-482B-A655-267A00DAEE2A}"/>
              </a:ext>
            </a:extLst>
          </p:cNvPr>
          <p:cNvSpPr txBox="1"/>
          <p:nvPr/>
        </p:nvSpPr>
        <p:spPr>
          <a:xfrm>
            <a:off x="4441641" y="1516550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09 – T cells activation</a:t>
            </a:r>
          </a:p>
        </p:txBody>
      </p:sp>
    </p:spTree>
    <p:extLst>
      <p:ext uri="{BB962C8B-B14F-4D97-AF65-F5344CB8AC3E}">
        <p14:creationId xmlns:p14="http://schemas.microsoft.com/office/powerpoint/2010/main" val="2402481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C218DE-D969-4E8C-8AC6-0DBBAEC5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F9D65A03-DCAF-4B61-841C-3F77AFEBF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F93B2393-F992-4AD6-AA39-6EC0D8215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6869E-31D0-4777-ABEF-F136A94E230F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40A6A-9093-4328-83ED-288511E91159}"/>
              </a:ext>
            </a:extLst>
          </p:cNvPr>
          <p:cNvSpPr txBox="1"/>
          <p:nvPr/>
        </p:nvSpPr>
        <p:spPr>
          <a:xfrm>
            <a:off x="7108641" y="627322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3074C-8D5D-4B24-9D48-1442EF3E9A0E}"/>
              </a:ext>
            </a:extLst>
          </p:cNvPr>
          <p:cNvSpPr txBox="1"/>
          <p:nvPr/>
        </p:nvSpPr>
        <p:spPr>
          <a:xfrm>
            <a:off x="3982945" y="1516549"/>
            <a:ext cx="4226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10 – Regulatory T cells (function)</a:t>
            </a:r>
          </a:p>
        </p:txBody>
      </p:sp>
    </p:spTree>
    <p:extLst>
      <p:ext uri="{BB962C8B-B14F-4D97-AF65-F5344CB8AC3E}">
        <p14:creationId xmlns:p14="http://schemas.microsoft.com/office/powerpoint/2010/main" val="3634679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C218DE-D969-4E8C-8AC6-0DBBAEC5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49949286-BCFD-4752-8FBD-F821F7066C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362E12-E91B-4F9F-B381-003EBA324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3E1A9-0F85-4A8E-A353-7B1B98925418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A0937-324A-41DC-A6AB-DDF4C7839793}"/>
              </a:ext>
            </a:extLst>
          </p:cNvPr>
          <p:cNvSpPr txBox="1"/>
          <p:nvPr/>
        </p:nvSpPr>
        <p:spPr>
          <a:xfrm>
            <a:off x="7108641" y="627322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62CC-4A0C-419D-B851-F09B97D6BEA4}"/>
              </a:ext>
            </a:extLst>
          </p:cNvPr>
          <p:cNvSpPr txBox="1"/>
          <p:nvPr/>
        </p:nvSpPr>
        <p:spPr>
          <a:xfrm>
            <a:off x="3982945" y="1516549"/>
            <a:ext cx="4226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12 – Regulatory T cells</a:t>
            </a:r>
          </a:p>
        </p:txBody>
      </p:sp>
    </p:spTree>
    <p:extLst>
      <p:ext uri="{BB962C8B-B14F-4D97-AF65-F5344CB8AC3E}">
        <p14:creationId xmlns:p14="http://schemas.microsoft.com/office/powerpoint/2010/main" val="598839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5C14-4266-45BF-8EC4-9E1C25FC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770A2491-5C6E-4D4E-AF73-2150331BC1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AFCB432D-4F0D-4B79-9382-ADAA971184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ln w="12700">
            <a:solidFill>
              <a:schemeClr val="tx1"/>
            </a:solidFill>
            <a:prstDash val="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D3628A-D607-45B0-AF57-ED2A4B1252B4}"/>
              </a:ext>
            </a:extLst>
          </p:cNvPr>
          <p:cNvSpPr txBox="1"/>
          <p:nvPr/>
        </p:nvSpPr>
        <p:spPr>
          <a:xfrm>
            <a:off x="1774642" y="6273225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IL2-treated patients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93FFA-D7B3-4397-A885-13826DFC397C}"/>
              </a:ext>
            </a:extLst>
          </p:cNvPr>
          <p:cNvSpPr txBox="1"/>
          <p:nvPr/>
        </p:nvSpPr>
        <p:spPr>
          <a:xfrm>
            <a:off x="7108641" y="6273224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representations for placebo patients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90E9D-5673-40D9-827C-E3E9E9A431A2}"/>
              </a:ext>
            </a:extLst>
          </p:cNvPr>
          <p:cNvSpPr txBox="1"/>
          <p:nvPr/>
        </p:nvSpPr>
        <p:spPr>
          <a:xfrm>
            <a:off x="4306795" y="1516549"/>
            <a:ext cx="3578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13 – Innate Lymphoid Cells</a:t>
            </a:r>
          </a:p>
        </p:txBody>
      </p:sp>
    </p:spTree>
    <p:extLst>
      <p:ext uri="{BB962C8B-B14F-4D97-AF65-F5344CB8AC3E}">
        <p14:creationId xmlns:p14="http://schemas.microsoft.com/office/powerpoint/2010/main" val="351356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6DD8E-1688-471A-8AAB-0837C6E116E4}"/>
              </a:ext>
            </a:extLst>
          </p:cNvPr>
          <p:cNvSpPr txBox="1"/>
          <p:nvPr/>
        </p:nvSpPr>
        <p:spPr>
          <a:xfrm>
            <a:off x="7632054" y="1326647"/>
            <a:ext cx="45599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Univariate analyses (Wilcoxon signed rank test) are performed to identify cell populations impacted by treatments at each timepoint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clusters on the </a:t>
            </a:r>
            <a:r>
              <a:rPr lang="en-US" sz="1600" dirty="0" err="1"/>
              <a:t>tSNE</a:t>
            </a:r>
            <a:r>
              <a:rPr lang="en-US" sz="1600" dirty="0"/>
              <a:t> representations are colored based on their p-values using a gradient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C38D327F-FF78-4D36-882D-39D07DA06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959"/>
            <a:ext cx="7632054" cy="572404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CFB286-FF2E-4E4D-9C09-FD4CA62285A5}"/>
              </a:ext>
            </a:extLst>
          </p:cNvPr>
          <p:cNvSpPr txBox="1"/>
          <p:nvPr/>
        </p:nvSpPr>
        <p:spPr>
          <a:xfrm>
            <a:off x="2161668" y="5724041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V05 vs. V01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520BC3-3B20-4906-B3BA-EE94474FB729}"/>
              </a:ext>
            </a:extLst>
          </p:cNvPr>
          <p:cNvSpPr/>
          <p:nvPr/>
        </p:nvSpPr>
        <p:spPr>
          <a:xfrm>
            <a:off x="92364" y="2992582"/>
            <a:ext cx="7453745" cy="2004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7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6DD8E-1688-471A-8AAB-0837C6E116E4}"/>
              </a:ext>
            </a:extLst>
          </p:cNvPr>
          <p:cNvSpPr txBox="1"/>
          <p:nvPr/>
        </p:nvSpPr>
        <p:spPr>
          <a:xfrm>
            <a:off x="7632054" y="1326647"/>
            <a:ext cx="4559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Univariate analyses (Wilcoxon signed rank test) are performed to identify cell populations impacted by treatments at each timepoint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clusters on the </a:t>
            </a:r>
            <a:r>
              <a:rPr lang="en-US" sz="1600" dirty="0" err="1"/>
              <a:t>tSNE</a:t>
            </a:r>
            <a:r>
              <a:rPr lang="en-US" sz="1600" dirty="0"/>
              <a:t> representations are colored based on their p-values using a gradient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Univariate analyses are also performed separately for responders and non-responders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C38D327F-FF78-4D36-882D-39D07DA06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959"/>
            <a:ext cx="7632054" cy="57240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5C00E-5E3C-4CFA-B909-1A4042E366D9}"/>
              </a:ext>
            </a:extLst>
          </p:cNvPr>
          <p:cNvSpPr txBox="1"/>
          <p:nvPr/>
        </p:nvSpPr>
        <p:spPr>
          <a:xfrm>
            <a:off x="2161668" y="5724041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V05 vs. V01</a:t>
            </a:r>
          </a:p>
        </p:txBody>
      </p:sp>
    </p:spTree>
    <p:extLst>
      <p:ext uri="{BB962C8B-B14F-4D97-AF65-F5344CB8AC3E}">
        <p14:creationId xmlns:p14="http://schemas.microsoft.com/office/powerpoint/2010/main" val="262656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B19B2A6C-E274-4892-8620-9D2AA0514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00"/>
            <a:ext cx="7631999" cy="57240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9745DD-412A-464B-BDE4-61F077899D56}"/>
              </a:ext>
            </a:extLst>
          </p:cNvPr>
          <p:cNvSpPr txBox="1"/>
          <p:nvPr/>
        </p:nvSpPr>
        <p:spPr>
          <a:xfrm>
            <a:off x="7632054" y="1326647"/>
            <a:ext cx="45599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Univariate analyses (Wilcoxon signed rank test) are performed to identify cell populations impacted by treatments at each timepoint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clusters on the </a:t>
            </a:r>
            <a:r>
              <a:rPr lang="en-US" sz="1600" dirty="0" err="1"/>
              <a:t>tSNE</a:t>
            </a:r>
            <a:r>
              <a:rPr lang="en-US" sz="1600" dirty="0"/>
              <a:t> representations are colored based on their p-values using a gradient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Univariate analyses are also performed separately for responders and non-responders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Volcano plot representations are also created to visualize the directionally of cluster abundance changes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3B696-99AE-48B4-B085-097B2006B036}"/>
              </a:ext>
            </a:extLst>
          </p:cNvPr>
          <p:cNvSpPr txBox="1"/>
          <p:nvPr/>
        </p:nvSpPr>
        <p:spPr>
          <a:xfrm>
            <a:off x="2161668" y="5724041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V05 vs. V01</a:t>
            </a:r>
          </a:p>
        </p:txBody>
      </p:sp>
    </p:spTree>
    <p:extLst>
      <p:ext uri="{BB962C8B-B14F-4D97-AF65-F5344CB8AC3E}">
        <p14:creationId xmlns:p14="http://schemas.microsoft.com/office/powerpoint/2010/main" val="1373158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6DD8E-1688-471A-8AAB-0837C6E116E4}"/>
              </a:ext>
            </a:extLst>
          </p:cNvPr>
          <p:cNvSpPr txBox="1"/>
          <p:nvPr/>
        </p:nvSpPr>
        <p:spPr>
          <a:xfrm>
            <a:off x="7632054" y="1326647"/>
            <a:ext cx="45599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analytical pipeline can be used to identify cell populations impacted by the IL2 treatment and distinguishing responders vs. non-responders</a:t>
            </a:r>
          </a:p>
          <a:p>
            <a:endParaRPr lang="en-US" sz="1600" dirty="0">
              <a:solidFill>
                <a:srgbClr val="F004A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04AD"/>
                </a:solidFill>
              </a:rPr>
              <a:t>Clusters 51-29 → uncharacterized CD4</a:t>
            </a:r>
            <a:r>
              <a:rPr lang="en-US" sz="1600" baseline="30000" dirty="0">
                <a:solidFill>
                  <a:srgbClr val="F004AD"/>
                </a:solidFill>
              </a:rPr>
              <a:t>+</a:t>
            </a:r>
            <a:r>
              <a:rPr lang="en-US" sz="1600" dirty="0">
                <a:solidFill>
                  <a:srgbClr val="F004AD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Clusters 40-14-64 → activated NK cells </a:t>
            </a:r>
            <a:br>
              <a:rPr lang="en-US" sz="1600" dirty="0">
                <a:solidFill>
                  <a:schemeClr val="accent1"/>
                </a:solidFill>
              </a:rPr>
            </a:br>
            <a:r>
              <a:rPr lang="en-US" sz="1600" dirty="0">
                <a:solidFill>
                  <a:schemeClr val="accent1"/>
                </a:solidFill>
              </a:rPr>
              <a:t>                              (NKp46</a:t>
            </a:r>
            <a:r>
              <a:rPr lang="en-US" sz="1600" baseline="30000" dirty="0">
                <a:solidFill>
                  <a:schemeClr val="accent1"/>
                </a:solidFill>
              </a:rPr>
              <a:t>+</a:t>
            </a:r>
            <a:r>
              <a:rPr lang="en-US" sz="1600" dirty="0">
                <a:solidFill>
                  <a:schemeClr val="accent1"/>
                </a:solidFill>
              </a:rPr>
              <a:t>/NKp30</a:t>
            </a:r>
            <a:r>
              <a:rPr lang="en-US" sz="1600" baseline="30000" dirty="0">
                <a:solidFill>
                  <a:schemeClr val="accent1"/>
                </a:solidFill>
              </a:rPr>
              <a:t>+</a:t>
            </a:r>
            <a:r>
              <a:rPr lang="en-US" sz="1600" dirty="0">
                <a:solidFill>
                  <a:schemeClr val="accent1"/>
                </a:solidFill>
              </a:rPr>
              <a:t>/NKG2D</a:t>
            </a:r>
            <a:r>
              <a:rPr lang="en-US" sz="1600" baseline="30000" dirty="0">
                <a:solidFill>
                  <a:schemeClr val="accent1"/>
                </a:solidFill>
              </a:rPr>
              <a:t>+</a:t>
            </a:r>
            <a:r>
              <a:rPr lang="en-US" sz="1600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Cluster 50 → TCR</a:t>
            </a:r>
            <a:r>
              <a:rPr lang="el-GR" sz="1600" dirty="0">
                <a:solidFill>
                  <a:srgbClr val="00B050"/>
                </a:solidFill>
              </a:rPr>
              <a:t>γδ</a:t>
            </a:r>
            <a:r>
              <a:rPr lang="en-US" sz="1600" baseline="30000" dirty="0">
                <a:solidFill>
                  <a:srgbClr val="00B050"/>
                </a:solidFill>
              </a:rPr>
              <a:t>+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/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C38D327F-FF78-4D36-882D-39D07DA06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959"/>
            <a:ext cx="7632054" cy="57240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5C00E-5E3C-4CFA-B909-1A4042E366D9}"/>
              </a:ext>
            </a:extLst>
          </p:cNvPr>
          <p:cNvSpPr txBox="1"/>
          <p:nvPr/>
        </p:nvSpPr>
        <p:spPr>
          <a:xfrm>
            <a:off x="2161668" y="5724041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V05 vs. V01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BEE28A-C219-40FA-BB03-D7E7BAF75400}"/>
              </a:ext>
            </a:extLst>
          </p:cNvPr>
          <p:cNvSpPr/>
          <p:nvPr/>
        </p:nvSpPr>
        <p:spPr>
          <a:xfrm>
            <a:off x="6924675" y="4200525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1B32DE-3AD2-4F9E-8CFF-AD8AACB76DED}"/>
              </a:ext>
            </a:extLst>
          </p:cNvPr>
          <p:cNvSpPr/>
          <p:nvPr/>
        </p:nvSpPr>
        <p:spPr>
          <a:xfrm>
            <a:off x="6734175" y="3374231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F004A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DB7B0F-2AB2-4E30-8098-3ED6C45036F1}"/>
              </a:ext>
            </a:extLst>
          </p:cNvPr>
          <p:cNvSpPr/>
          <p:nvPr/>
        </p:nvSpPr>
        <p:spPr>
          <a:xfrm>
            <a:off x="6184761" y="4383572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95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5231-BE7C-499C-BA4F-B77D634C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collected dataset</a:t>
            </a:r>
            <a:br>
              <a:rPr lang="en-US" dirty="0"/>
            </a:b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600D01-1603-4A7A-863D-EC71C60555A1}"/>
              </a:ext>
            </a:extLst>
          </p:cNvPr>
          <p:cNvSpPr txBox="1"/>
          <p:nvPr/>
        </p:nvSpPr>
        <p:spPr>
          <a:xfrm>
            <a:off x="8537399" y="1326647"/>
            <a:ext cx="36546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59 patients (excluding Bulgarians)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27 placebo (12 R and 15 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32 IL2-treated (20 R and 12 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 clinical centers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France (003)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Germany (004)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Portugal (007)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Romania (008)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Spain (009)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Mauritius (010)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 time-points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V01: baseline (before treatment)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V05: D05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V09: D30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V17: M03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V29: M06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V30: M09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50 patients with V01 to V17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1E2228-3F68-4E0C-9DF3-34DD55AC2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805602"/>
              </p:ext>
            </p:extLst>
          </p:nvPr>
        </p:nvGraphicFramePr>
        <p:xfrm>
          <a:off x="0" y="1166705"/>
          <a:ext cx="8537399" cy="569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Acrobat Document" r:id="rId3" imgW="10286910" imgH="6857760" progId="AcroExch.Document.DC">
                  <p:embed/>
                </p:oleObj>
              </mc:Choice>
              <mc:Fallback>
                <p:oleObj name="Acrobat Document" r:id="rId3" imgW="10286910" imgH="68577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66705"/>
                        <a:ext cx="8537399" cy="569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2D6542A-3CD9-4785-92DE-25210DC77D0D}"/>
              </a:ext>
            </a:extLst>
          </p:cNvPr>
          <p:cNvSpPr/>
          <p:nvPr/>
        </p:nvSpPr>
        <p:spPr>
          <a:xfrm>
            <a:off x="4174836" y="1081520"/>
            <a:ext cx="720437" cy="22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19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F223-ED8A-446C-B6CD-48BFF04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A8A0C562-BFED-42F1-A7E3-B8BBA8A7D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00"/>
            <a:ext cx="7631999" cy="5724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3092F0-EEE4-4844-9FDA-40990161DE23}"/>
              </a:ext>
            </a:extLst>
          </p:cNvPr>
          <p:cNvSpPr txBox="1"/>
          <p:nvPr/>
        </p:nvSpPr>
        <p:spPr>
          <a:xfrm>
            <a:off x="7632054" y="1326647"/>
            <a:ext cx="4559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analytical pipeline can be used to study the change of cell cluster abundances over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61C66-A7CB-46DC-9A04-AD5BB8973746}"/>
              </a:ext>
            </a:extLst>
          </p:cNvPr>
          <p:cNvSpPr txBox="1"/>
          <p:nvPr/>
        </p:nvSpPr>
        <p:spPr>
          <a:xfrm>
            <a:off x="2161668" y="5724041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V09 vs. V01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67546A-BD83-4DC0-84D5-A0EBF231CC73}"/>
              </a:ext>
            </a:extLst>
          </p:cNvPr>
          <p:cNvSpPr/>
          <p:nvPr/>
        </p:nvSpPr>
        <p:spPr>
          <a:xfrm>
            <a:off x="6924675" y="4200525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15B861-5179-4F98-8EA7-EEDA85413020}"/>
              </a:ext>
            </a:extLst>
          </p:cNvPr>
          <p:cNvSpPr/>
          <p:nvPr/>
        </p:nvSpPr>
        <p:spPr>
          <a:xfrm>
            <a:off x="6734175" y="3374231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F004A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1C4D4D-A826-455E-A9F1-E39FD37D1313}"/>
              </a:ext>
            </a:extLst>
          </p:cNvPr>
          <p:cNvSpPr/>
          <p:nvPr/>
        </p:nvSpPr>
        <p:spPr>
          <a:xfrm>
            <a:off x="6184761" y="4383572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41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19BC-D715-4F12-BCAB-5C83489B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D82F5C-5B95-42EF-9B0E-C32AB0180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00"/>
            <a:ext cx="7631999" cy="572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170CC-D5F5-45F6-A8B4-C77850ACC723}"/>
              </a:ext>
            </a:extLst>
          </p:cNvPr>
          <p:cNvSpPr txBox="1"/>
          <p:nvPr/>
        </p:nvSpPr>
        <p:spPr>
          <a:xfrm>
            <a:off x="7632054" y="1326647"/>
            <a:ext cx="4559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analytical pipeline can be used to study the change of cell cluster abundances over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B3F18-9824-4FA6-A5C8-5004F1DD56C6}"/>
              </a:ext>
            </a:extLst>
          </p:cNvPr>
          <p:cNvSpPr txBox="1"/>
          <p:nvPr/>
        </p:nvSpPr>
        <p:spPr>
          <a:xfrm>
            <a:off x="2161668" y="5724041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V09 vs. V01</a:t>
            </a:r>
          </a:p>
        </p:txBody>
      </p:sp>
    </p:spTree>
    <p:extLst>
      <p:ext uri="{BB962C8B-B14F-4D97-AF65-F5344CB8AC3E}">
        <p14:creationId xmlns:p14="http://schemas.microsoft.com/office/powerpoint/2010/main" val="2698147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B248-3F68-4658-94AD-7352EE7A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E646211-21F7-4E39-9F17-E7829803B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00"/>
            <a:ext cx="7631999" cy="572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01029-BBA8-4AD1-900C-ED7AB95E5C7D}"/>
              </a:ext>
            </a:extLst>
          </p:cNvPr>
          <p:cNvSpPr txBox="1"/>
          <p:nvPr/>
        </p:nvSpPr>
        <p:spPr>
          <a:xfrm>
            <a:off x="7632054" y="1326647"/>
            <a:ext cx="4559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analytical pipeline can be used to study the change of cell cluster abundances over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F77B7-BB8B-4041-8EC1-135F523FEB4C}"/>
              </a:ext>
            </a:extLst>
          </p:cNvPr>
          <p:cNvSpPr txBox="1"/>
          <p:nvPr/>
        </p:nvSpPr>
        <p:spPr>
          <a:xfrm>
            <a:off x="2161668" y="5724041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V17 vs. V01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729D13-BCA3-4A84-9367-CA4A46220F32}"/>
              </a:ext>
            </a:extLst>
          </p:cNvPr>
          <p:cNvSpPr/>
          <p:nvPr/>
        </p:nvSpPr>
        <p:spPr>
          <a:xfrm>
            <a:off x="6924675" y="4200525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96F962-A76C-4A0F-AC73-38483653E174}"/>
              </a:ext>
            </a:extLst>
          </p:cNvPr>
          <p:cNvSpPr/>
          <p:nvPr/>
        </p:nvSpPr>
        <p:spPr>
          <a:xfrm>
            <a:off x="6734175" y="3374231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F004A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27CBA-4D81-4253-92BF-A12EBF722E26}"/>
              </a:ext>
            </a:extLst>
          </p:cNvPr>
          <p:cNvSpPr/>
          <p:nvPr/>
        </p:nvSpPr>
        <p:spPr>
          <a:xfrm>
            <a:off x="6184761" y="4383572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4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4B52-38F1-41A5-A88E-AE79A9C2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071A200-2421-49AD-90F4-63FB8971B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00"/>
            <a:ext cx="7631999" cy="572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415C0-4834-4B62-B137-B2D7016F23C9}"/>
              </a:ext>
            </a:extLst>
          </p:cNvPr>
          <p:cNvSpPr txBox="1"/>
          <p:nvPr/>
        </p:nvSpPr>
        <p:spPr>
          <a:xfrm>
            <a:off x="7632054" y="1326647"/>
            <a:ext cx="4559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analytical pipeline can be used to study the change of cell cluster abundances over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53441-81F6-4508-9276-0E9AA6D6F23F}"/>
              </a:ext>
            </a:extLst>
          </p:cNvPr>
          <p:cNvSpPr txBox="1"/>
          <p:nvPr/>
        </p:nvSpPr>
        <p:spPr>
          <a:xfrm>
            <a:off x="2161668" y="5724041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V17 vs. V01</a:t>
            </a:r>
          </a:p>
        </p:txBody>
      </p:sp>
    </p:spTree>
    <p:extLst>
      <p:ext uri="{BB962C8B-B14F-4D97-AF65-F5344CB8AC3E}">
        <p14:creationId xmlns:p14="http://schemas.microsoft.com/office/powerpoint/2010/main" val="323174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EE77456-03E4-4373-BF56-AA46C389C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00"/>
            <a:ext cx="7631999" cy="5723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D2CD1-A482-4B64-9DB3-C46B0B825016}"/>
              </a:ext>
            </a:extLst>
          </p:cNvPr>
          <p:cNvSpPr txBox="1"/>
          <p:nvPr/>
        </p:nvSpPr>
        <p:spPr>
          <a:xfrm>
            <a:off x="1824876" y="5724041"/>
            <a:ext cx="3982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13 – Innate Lymphoid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V05 vs. V01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C4B52-38F1-41A5-A88E-AE79A9C2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93A7E8-360F-4FDD-84DB-3717C2000A20}"/>
              </a:ext>
            </a:extLst>
          </p:cNvPr>
          <p:cNvSpPr/>
          <p:nvPr/>
        </p:nvSpPr>
        <p:spPr>
          <a:xfrm>
            <a:off x="5171376" y="2266716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9AAA17-65D7-4363-8B93-C42AE7F70D28}"/>
              </a:ext>
            </a:extLst>
          </p:cNvPr>
          <p:cNvSpPr/>
          <p:nvPr/>
        </p:nvSpPr>
        <p:spPr>
          <a:xfrm>
            <a:off x="5829300" y="2192863"/>
            <a:ext cx="533400" cy="533400"/>
          </a:xfrm>
          <a:prstGeom prst="ellipse">
            <a:avLst/>
          </a:prstGeom>
          <a:noFill/>
          <a:ln w="38100" cap="flat" cmpd="sng" algn="ctr">
            <a:solidFill>
              <a:srgbClr val="F004A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5B55F2-4957-462D-91BC-94E5F232319C}"/>
              </a:ext>
            </a:extLst>
          </p:cNvPr>
          <p:cNvSpPr/>
          <p:nvPr/>
        </p:nvSpPr>
        <p:spPr>
          <a:xfrm>
            <a:off x="6620988" y="3284290"/>
            <a:ext cx="641758" cy="64175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BC052-D25B-4C07-9D5A-9E5965038926}"/>
              </a:ext>
            </a:extLst>
          </p:cNvPr>
          <p:cNvSpPr txBox="1"/>
          <p:nvPr/>
        </p:nvSpPr>
        <p:spPr>
          <a:xfrm>
            <a:off x="7632054" y="1326647"/>
            <a:ext cx="48004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>
              <a:solidFill>
                <a:srgbClr val="F004A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04AD"/>
                </a:solidFill>
              </a:rPr>
              <a:t>Clusters 4-12-51-39-45→ ILC3 (CD117+/CD294-)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Cluster 57-46-29-42 → ILC2 (CD294+)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Clusters 36-38-11 → ILC1 (CD117-/CD294-)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4122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4B52-38F1-41A5-A88E-AE79A9C2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viSNE</a:t>
            </a:r>
            <a:r>
              <a:rPr lang="en-US" dirty="0"/>
              <a:t>/</a:t>
            </a:r>
            <a:r>
              <a:rPr lang="en-US" dirty="0" err="1"/>
              <a:t>kmeans</a:t>
            </a:r>
            <a:r>
              <a:rPr lang="en-US" dirty="0"/>
              <a:t> analyses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071A200-2421-49AD-90F4-63FB8971B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00"/>
            <a:ext cx="7631999" cy="5724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353441-81F6-4508-9276-0E9AA6D6F23F}"/>
              </a:ext>
            </a:extLst>
          </p:cNvPr>
          <p:cNvSpPr txBox="1"/>
          <p:nvPr/>
        </p:nvSpPr>
        <p:spPr>
          <a:xfrm>
            <a:off x="2161668" y="5724041"/>
            <a:ext cx="330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V17 vs. V01</a:t>
            </a:r>
          </a:p>
        </p:txBody>
      </p: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AD23730-1B65-4445-8D15-2BD59792B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01"/>
            <a:ext cx="7631999" cy="5723999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7ED8933A-DBB1-4286-8C07-1F200462DAD1}"/>
              </a:ext>
            </a:extLst>
          </p:cNvPr>
          <p:cNvSpPr txBox="1"/>
          <p:nvPr/>
        </p:nvSpPr>
        <p:spPr>
          <a:xfrm>
            <a:off x="1824876" y="5724041"/>
            <a:ext cx="3982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13 – Innate Lymphoid Cells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V05 vs. V01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118BA-FABB-4AF7-BB3A-3BE2CFF45E57}"/>
              </a:ext>
            </a:extLst>
          </p:cNvPr>
          <p:cNvSpPr txBox="1"/>
          <p:nvPr/>
        </p:nvSpPr>
        <p:spPr>
          <a:xfrm>
            <a:off x="7632054" y="1326647"/>
            <a:ext cx="48004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>
              <a:solidFill>
                <a:srgbClr val="F004A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04AD"/>
                </a:solidFill>
              </a:rPr>
              <a:t>Clusters 4-12-51-39-45→ ILC3 (CD117+/CD294-)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Cluster 57-46-29-42 → ILC2 (CD294+)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Clusters 36-38-11 → ILC1 (CD117-/CD294-)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0854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CE9A5DC-352D-408D-9F63-B79D5D4C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79" y="1215896"/>
            <a:ext cx="5662021" cy="5181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64C30A-E87D-4762-BF88-2688FD4ABDB0}"/>
              </a:ext>
            </a:extLst>
          </p:cNvPr>
          <p:cNvSpPr txBox="1"/>
          <p:nvPr/>
        </p:nvSpPr>
        <p:spPr>
          <a:xfrm>
            <a:off x="6943990" y="1371914"/>
            <a:ext cx="45599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SPADE stands for "Spanning-tree Progression Analysis of Density-normalized Events“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SPADE performs a hierarchical clustering on cell phenotypes to identify clusters of similar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Performs a density-based down-sampling for each sample to balance the contribution of rare and abundance cell populations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 = the number of cell clusters to identify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 = the down-sampling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 = the set of clustering 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0270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CE9A5DC-352D-408D-9F63-B79D5D4C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79" y="1215896"/>
            <a:ext cx="5662021" cy="5181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64C30A-E87D-4762-BF88-2688FD4ABDB0}"/>
              </a:ext>
            </a:extLst>
          </p:cNvPr>
          <p:cNvSpPr txBox="1"/>
          <p:nvPr/>
        </p:nvSpPr>
        <p:spPr>
          <a:xfrm>
            <a:off x="6943990" y="1371914"/>
            <a:ext cx="455994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SPADE stands for "Spanning-tree Progression Analysis of Density-normalized Events“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SPADE performs a hierarchical clustering on cell phenotypes to identify clusters of similar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Performs a density-based down-sampling for each sample to balance the contribution of rare and abundance cell populations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 = the number of cell clusters to identify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 = the down-sampling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 = the set of clustering 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of the </a:t>
            </a:r>
            <a:r>
              <a:rPr lang="en-US" sz="1600" dirty="0" err="1"/>
              <a:t>SPADEVizR</a:t>
            </a:r>
            <a:r>
              <a:rPr lang="en-US" sz="1600" dirty="0"/>
              <a:t> package to determine optimal clustering parameters (K and 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9521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DF3DCF-856E-4EF5-8821-B62EFAC60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9599"/>
            <a:ext cx="12194742" cy="53352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9A39A-6224-4E3A-9B5E-A5B9CECA2B8C}"/>
              </a:ext>
            </a:extLst>
          </p:cNvPr>
          <p:cNvSpPr/>
          <p:nvPr/>
        </p:nvSpPr>
        <p:spPr>
          <a:xfrm>
            <a:off x="0" y="914400"/>
            <a:ext cx="6288833" cy="594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4E660B41-C63D-4480-83BE-7869A560A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79" y="1215896"/>
            <a:ext cx="5662021" cy="5181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A28C43-BC07-44CB-9F67-34CB08B92B57}"/>
              </a:ext>
            </a:extLst>
          </p:cNvPr>
          <p:cNvSpPr txBox="1"/>
          <p:nvPr/>
        </p:nvSpPr>
        <p:spPr>
          <a:xfrm>
            <a:off x="7220565" y="1046619"/>
            <a:ext cx="33087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9D756-4AFF-43A1-B0C6-732694A62E66}"/>
              </a:ext>
            </a:extLst>
          </p:cNvPr>
          <p:cNvSpPr txBox="1"/>
          <p:nvPr/>
        </p:nvSpPr>
        <p:spPr>
          <a:xfrm>
            <a:off x="13714" y="6506769"/>
            <a:ext cx="6082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 – IL2-treated patients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34E81-7E31-43BD-ACCA-BCAC4530D70D}"/>
              </a:ext>
            </a:extLst>
          </p:cNvPr>
          <p:cNvSpPr txBox="1"/>
          <p:nvPr/>
        </p:nvSpPr>
        <p:spPr>
          <a:xfrm>
            <a:off x="7220564" y="929592"/>
            <a:ext cx="37796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SPADE overlaid</a:t>
            </a:r>
          </a:p>
        </p:txBody>
      </p:sp>
    </p:spTree>
    <p:extLst>
      <p:ext uri="{BB962C8B-B14F-4D97-AF65-F5344CB8AC3E}">
        <p14:creationId xmlns:p14="http://schemas.microsoft.com/office/powerpoint/2010/main" val="1503522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599D223-B988-4112-87D6-D8066B673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9600"/>
            <a:ext cx="12194742" cy="533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C7984-C911-4AE7-BA97-9FCF99246B8F}"/>
              </a:ext>
            </a:extLst>
          </p:cNvPr>
          <p:cNvSpPr txBox="1"/>
          <p:nvPr/>
        </p:nvSpPr>
        <p:spPr>
          <a:xfrm>
            <a:off x="0" y="6492875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38FDB3-7C91-463D-8A92-98DBA0CF6589}"/>
              </a:ext>
            </a:extLst>
          </p:cNvPr>
          <p:cNvSpPr/>
          <p:nvPr/>
        </p:nvSpPr>
        <p:spPr>
          <a:xfrm>
            <a:off x="0" y="914400"/>
            <a:ext cx="6288833" cy="594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F452EDFF-EBF2-48F1-A639-40273972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79" y="1215896"/>
            <a:ext cx="5662021" cy="51810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A1EE3E-0646-4D47-B067-D4DA4C7CDC79}"/>
              </a:ext>
            </a:extLst>
          </p:cNvPr>
          <p:cNvSpPr txBox="1"/>
          <p:nvPr/>
        </p:nvSpPr>
        <p:spPr>
          <a:xfrm>
            <a:off x="13714" y="6506769"/>
            <a:ext cx="6082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 – IL2-treated patients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7A753C-8DFB-4AA1-84EA-05E8927EB3A8}"/>
              </a:ext>
            </a:extLst>
          </p:cNvPr>
          <p:cNvSpPr txBox="1"/>
          <p:nvPr/>
        </p:nvSpPr>
        <p:spPr>
          <a:xfrm>
            <a:off x="7220564" y="929592"/>
            <a:ext cx="37796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SPADE overlaid by CD3 expression</a:t>
            </a:r>
          </a:p>
        </p:txBody>
      </p:sp>
    </p:spTree>
    <p:extLst>
      <p:ext uri="{BB962C8B-B14F-4D97-AF65-F5344CB8AC3E}">
        <p14:creationId xmlns:p14="http://schemas.microsoft.com/office/powerpoint/2010/main" val="303310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5231-BE7C-499C-BA4F-B77D634C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cytometry panels</a:t>
            </a:r>
            <a:br>
              <a:rPr lang="en-US" dirty="0"/>
            </a:b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600D01-1603-4A7A-863D-EC71C60555A1}"/>
              </a:ext>
            </a:extLst>
          </p:cNvPr>
          <p:cNvSpPr txBox="1"/>
          <p:nvPr/>
        </p:nvSpPr>
        <p:spPr>
          <a:xfrm>
            <a:off x="8599456" y="1326647"/>
            <a:ext cx="35925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 cytometry panels of 10 colors each to characterize:</a:t>
            </a:r>
          </a:p>
          <a:p>
            <a:endParaRPr lang="en-US" sz="1600" dirty="0"/>
          </a:p>
          <a:p>
            <a:r>
              <a:rPr lang="en-US" sz="1600" dirty="0"/>
              <a:t>• Panel 01 – numeration cells</a:t>
            </a:r>
          </a:p>
          <a:p>
            <a:r>
              <a:rPr lang="en-US" sz="1600" dirty="0"/>
              <a:t>• Panel 02 – B cells</a:t>
            </a:r>
          </a:p>
          <a:p>
            <a:r>
              <a:rPr lang="en-US" sz="1600" dirty="0"/>
              <a:t>• Panel 03 – NK cells</a:t>
            </a:r>
          </a:p>
          <a:p>
            <a:r>
              <a:rPr lang="en-US" sz="1600" dirty="0"/>
              <a:t>• Panel 04 – Naïve memory T cells</a:t>
            </a:r>
          </a:p>
          <a:p>
            <a:r>
              <a:rPr lang="en-US" sz="1600" dirty="0"/>
              <a:t>• Panel 05 – NK/MAIT cells</a:t>
            </a:r>
          </a:p>
          <a:p>
            <a:r>
              <a:rPr lang="en-US" sz="1600" dirty="0"/>
              <a:t>• Panel 08 – T cells polarization </a:t>
            </a:r>
          </a:p>
          <a:p>
            <a:r>
              <a:rPr lang="en-US" sz="1600" dirty="0"/>
              <a:t>• Panel 09 – T cells activation</a:t>
            </a:r>
          </a:p>
          <a:p>
            <a:r>
              <a:rPr lang="en-US" sz="1600" dirty="0"/>
              <a:t>• Panel 10 – Regulatory T cells (function)</a:t>
            </a:r>
          </a:p>
          <a:p>
            <a:r>
              <a:rPr lang="en-US" sz="1600" dirty="0"/>
              <a:t>• Panel 12 – Regulatory T cells</a:t>
            </a:r>
          </a:p>
          <a:p>
            <a:r>
              <a:rPr lang="en-US" sz="1600" dirty="0"/>
              <a:t>• Panel 13 – ILC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F8F277-96BC-4050-B8B7-7D80F54C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882"/>
            <a:ext cx="8617031" cy="44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88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31AB5-74C7-4B7C-9DCB-44C556A2C7E4}"/>
              </a:ext>
            </a:extLst>
          </p:cNvPr>
          <p:cNvSpPr txBox="1"/>
          <p:nvPr/>
        </p:nvSpPr>
        <p:spPr>
          <a:xfrm>
            <a:off x="0" y="6492875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04710-9A74-4C80-B66E-4EE3745FBC2A}"/>
              </a:ext>
            </a:extLst>
          </p:cNvPr>
          <p:cNvSpPr txBox="1"/>
          <p:nvPr/>
        </p:nvSpPr>
        <p:spPr>
          <a:xfrm>
            <a:off x="7220565" y="1046619"/>
            <a:ext cx="33087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EDB83E-971C-4CC6-AE79-490FE4E7C527}"/>
              </a:ext>
            </a:extLst>
          </p:cNvPr>
          <p:cNvSpPr/>
          <p:nvPr/>
        </p:nvSpPr>
        <p:spPr>
          <a:xfrm>
            <a:off x="0" y="914400"/>
            <a:ext cx="6288833" cy="594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259DEFA-FAF9-493A-AE99-13F8FB665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79" y="1215896"/>
            <a:ext cx="5662021" cy="5181045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3A5E5F94-0157-4A60-BDE8-CCB70F0C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600"/>
            <a:ext cx="12192000" cy="533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D844CD-E2FE-4093-B597-3FA2D051D268}"/>
              </a:ext>
            </a:extLst>
          </p:cNvPr>
          <p:cNvSpPr txBox="1"/>
          <p:nvPr/>
        </p:nvSpPr>
        <p:spPr>
          <a:xfrm>
            <a:off x="7220564" y="929592"/>
            <a:ext cx="37796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SPADE overlaid by CD4 expression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A0A5C3-AED3-4835-B204-5F2AC8AECAAE}"/>
              </a:ext>
            </a:extLst>
          </p:cNvPr>
          <p:cNvSpPr/>
          <p:nvPr/>
        </p:nvSpPr>
        <p:spPr>
          <a:xfrm>
            <a:off x="-1" y="718552"/>
            <a:ext cx="6288833" cy="594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01039-BA23-4A23-AB85-C9FD48835976}"/>
              </a:ext>
            </a:extLst>
          </p:cNvPr>
          <p:cNvSpPr txBox="1"/>
          <p:nvPr/>
        </p:nvSpPr>
        <p:spPr>
          <a:xfrm>
            <a:off x="13714" y="6506769"/>
            <a:ext cx="6082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 – IL2-treated patients</a:t>
            </a:r>
          </a:p>
        </p:txBody>
      </p:sp>
      <p:pic>
        <p:nvPicPr>
          <p:cNvPr id="33" name="Content Placeholder 5">
            <a:extLst>
              <a:ext uri="{FF2B5EF4-FFF2-40B4-BE49-F238E27FC236}">
                <a16:creationId xmlns:a16="http://schemas.microsoft.com/office/drawing/2014/main" id="{425FB997-EE72-40BE-9170-A3048CAB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0" y="1216800"/>
            <a:ext cx="5662021" cy="518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7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1DF34-E0F0-4AD6-A7B1-7CB534D417D6}"/>
              </a:ext>
            </a:extLst>
          </p:cNvPr>
          <p:cNvSpPr txBox="1"/>
          <p:nvPr/>
        </p:nvSpPr>
        <p:spPr>
          <a:xfrm>
            <a:off x="0" y="6492875"/>
            <a:ext cx="330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CD95F-8375-4812-9ACC-8A160B4CCC71}"/>
              </a:ext>
            </a:extLst>
          </p:cNvPr>
          <p:cNvSpPr txBox="1"/>
          <p:nvPr/>
        </p:nvSpPr>
        <p:spPr>
          <a:xfrm>
            <a:off x="7220565" y="1046619"/>
            <a:ext cx="33087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775AF-55C6-4B3A-9D9F-5B08EBB25262}"/>
              </a:ext>
            </a:extLst>
          </p:cNvPr>
          <p:cNvSpPr/>
          <p:nvPr/>
        </p:nvSpPr>
        <p:spPr>
          <a:xfrm>
            <a:off x="0" y="914400"/>
            <a:ext cx="6288833" cy="594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B7814BDA-2AC6-4A63-853B-88CB36A13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79" y="1215896"/>
            <a:ext cx="5662021" cy="5181045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46472902-439E-4309-9EF6-3AFAAC153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9600"/>
            <a:ext cx="12194743" cy="5335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C8DEBA-0CCA-4B80-9C03-3E90898FC91F}"/>
              </a:ext>
            </a:extLst>
          </p:cNvPr>
          <p:cNvSpPr txBox="1"/>
          <p:nvPr/>
        </p:nvSpPr>
        <p:spPr>
          <a:xfrm>
            <a:off x="7220564" y="929592"/>
            <a:ext cx="37796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SPADE overlaid by CD8 expression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7D3426-50B1-4326-A8F4-D8164CF23EAF}"/>
              </a:ext>
            </a:extLst>
          </p:cNvPr>
          <p:cNvSpPr/>
          <p:nvPr/>
        </p:nvSpPr>
        <p:spPr>
          <a:xfrm>
            <a:off x="-1" y="718552"/>
            <a:ext cx="6288833" cy="594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FAB85-FEF3-48F7-BA95-4ED858074CE3}"/>
              </a:ext>
            </a:extLst>
          </p:cNvPr>
          <p:cNvSpPr txBox="1"/>
          <p:nvPr/>
        </p:nvSpPr>
        <p:spPr>
          <a:xfrm>
            <a:off x="13714" y="6506769"/>
            <a:ext cx="6082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 – IL2-treated patients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CDFE57CC-E47E-4D9B-A260-17F82640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0" y="1216800"/>
            <a:ext cx="5662021" cy="518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10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DF3DCF-856E-4EF5-8821-B62EFAC60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9599"/>
            <a:ext cx="12194742" cy="53352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A28C43-BC07-44CB-9F67-34CB08B92B57}"/>
              </a:ext>
            </a:extLst>
          </p:cNvPr>
          <p:cNvSpPr txBox="1"/>
          <p:nvPr/>
        </p:nvSpPr>
        <p:spPr>
          <a:xfrm>
            <a:off x="7220565" y="1046619"/>
            <a:ext cx="33087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46A94-BFC7-4768-8E74-26B31FB44C86}"/>
              </a:ext>
            </a:extLst>
          </p:cNvPr>
          <p:cNvSpPr txBox="1"/>
          <p:nvPr/>
        </p:nvSpPr>
        <p:spPr>
          <a:xfrm>
            <a:off x="13714" y="6506769"/>
            <a:ext cx="6082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 – IL2-treated patients</a:t>
            </a:r>
          </a:p>
        </p:txBody>
      </p:sp>
    </p:spTree>
    <p:extLst>
      <p:ext uri="{BB962C8B-B14F-4D97-AF65-F5344CB8AC3E}">
        <p14:creationId xmlns:p14="http://schemas.microsoft.com/office/powerpoint/2010/main" val="27598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6416D60-4E3D-4387-81A8-8445C2715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600"/>
            <a:ext cx="12186723" cy="533169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CD7F4-E47B-46B7-B00E-62B99B0C88D6}"/>
              </a:ext>
            </a:extLst>
          </p:cNvPr>
          <p:cNvSpPr txBox="1"/>
          <p:nvPr/>
        </p:nvSpPr>
        <p:spPr>
          <a:xfrm>
            <a:off x="13714" y="6506769"/>
            <a:ext cx="6082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01 – numeration cells – IL2-treated patients</a:t>
            </a:r>
          </a:p>
        </p:txBody>
      </p:sp>
    </p:spTree>
    <p:extLst>
      <p:ext uri="{BB962C8B-B14F-4D97-AF65-F5344CB8AC3E}">
        <p14:creationId xmlns:p14="http://schemas.microsoft.com/office/powerpoint/2010/main" val="33885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012C2F95-72E1-4F80-941E-85A4E414A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600"/>
            <a:ext cx="12192000" cy="5334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08245-C207-49A7-BCF4-8AABC2D64B19}"/>
              </a:ext>
            </a:extLst>
          </p:cNvPr>
          <p:cNvSpPr txBox="1"/>
          <p:nvPr/>
        </p:nvSpPr>
        <p:spPr>
          <a:xfrm>
            <a:off x="-1" y="6521450"/>
            <a:ext cx="490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02 – B cells – IL2-treated patients</a:t>
            </a:r>
          </a:p>
        </p:txBody>
      </p:sp>
    </p:spTree>
    <p:extLst>
      <p:ext uri="{BB962C8B-B14F-4D97-AF65-F5344CB8AC3E}">
        <p14:creationId xmlns:p14="http://schemas.microsoft.com/office/powerpoint/2010/main" val="1597149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D1D7839-9743-42D9-A149-8D4914769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600"/>
            <a:ext cx="12192000" cy="5334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0F08E-0AE5-4B16-AFB0-D6A980E130D9}"/>
              </a:ext>
            </a:extLst>
          </p:cNvPr>
          <p:cNvSpPr txBox="1"/>
          <p:nvPr/>
        </p:nvSpPr>
        <p:spPr>
          <a:xfrm>
            <a:off x="7014280" y="4843880"/>
            <a:ext cx="459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Clusters 297-288-65 → activated NK cells </a:t>
            </a:r>
            <a:br>
              <a:rPr lang="en-US" sz="1600" dirty="0">
                <a:solidFill>
                  <a:schemeClr val="accent1"/>
                </a:solidFill>
              </a:rPr>
            </a:br>
            <a:r>
              <a:rPr lang="en-US" sz="1600" dirty="0">
                <a:solidFill>
                  <a:schemeClr val="accent1"/>
                </a:solidFill>
              </a:rPr>
              <a:t>                              (NKp46</a:t>
            </a:r>
            <a:r>
              <a:rPr lang="en-US" sz="1600" baseline="30000" dirty="0">
                <a:solidFill>
                  <a:schemeClr val="accent1"/>
                </a:solidFill>
              </a:rPr>
              <a:t>+</a:t>
            </a:r>
            <a:r>
              <a:rPr lang="en-US" sz="1600" dirty="0">
                <a:solidFill>
                  <a:schemeClr val="accent1"/>
                </a:solidFill>
              </a:rPr>
              <a:t>/NKp30</a:t>
            </a:r>
            <a:r>
              <a:rPr lang="en-US" sz="1600" baseline="30000" dirty="0">
                <a:solidFill>
                  <a:schemeClr val="accent1"/>
                </a:solidFill>
              </a:rPr>
              <a:t>+</a:t>
            </a:r>
            <a:r>
              <a:rPr lang="en-US" sz="1600" dirty="0">
                <a:solidFill>
                  <a:schemeClr val="accent1"/>
                </a:solidFill>
              </a:rPr>
              <a:t>/NKG2D</a:t>
            </a:r>
            <a:r>
              <a:rPr lang="en-US" sz="1600" baseline="30000" dirty="0">
                <a:solidFill>
                  <a:schemeClr val="accent1"/>
                </a:solidFill>
              </a:rPr>
              <a:t>+</a:t>
            </a:r>
            <a:r>
              <a:rPr lang="en-US" sz="1600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Cluster 43 → TCR</a:t>
            </a:r>
            <a:r>
              <a:rPr lang="el-GR" sz="1600" dirty="0">
                <a:solidFill>
                  <a:srgbClr val="00B050"/>
                </a:solidFill>
              </a:rPr>
              <a:t>γδ</a:t>
            </a:r>
            <a:r>
              <a:rPr lang="en-US" sz="1600" baseline="30000" dirty="0">
                <a:solidFill>
                  <a:srgbClr val="00B050"/>
                </a:solidFill>
              </a:rPr>
              <a:t>+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0BA1D2-5AA6-4A32-AB4E-C80D56793D5A}"/>
              </a:ext>
            </a:extLst>
          </p:cNvPr>
          <p:cNvSpPr/>
          <p:nvPr/>
        </p:nvSpPr>
        <p:spPr>
          <a:xfrm>
            <a:off x="10513340" y="1583141"/>
            <a:ext cx="541348" cy="340245"/>
          </a:xfrm>
          <a:prstGeom prst="ellips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1408FB-FE14-48C8-896B-4DCD94B0AD02}"/>
              </a:ext>
            </a:extLst>
          </p:cNvPr>
          <p:cNvSpPr/>
          <p:nvPr/>
        </p:nvSpPr>
        <p:spPr>
          <a:xfrm>
            <a:off x="10482860" y="1783066"/>
            <a:ext cx="196195" cy="197607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D3C97-40AC-46BF-8D4A-F8933DF22644}"/>
              </a:ext>
            </a:extLst>
          </p:cNvPr>
          <p:cNvSpPr txBox="1"/>
          <p:nvPr/>
        </p:nvSpPr>
        <p:spPr>
          <a:xfrm>
            <a:off x="0" y="6519446"/>
            <a:ext cx="560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03 – NK cells – IL2-treated patients</a:t>
            </a:r>
          </a:p>
        </p:txBody>
      </p:sp>
    </p:spTree>
    <p:extLst>
      <p:ext uri="{BB962C8B-B14F-4D97-AF65-F5344CB8AC3E}">
        <p14:creationId xmlns:p14="http://schemas.microsoft.com/office/powerpoint/2010/main" val="1350543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2EE8295-6B30-4BA2-B895-04DDFEE96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19600"/>
            <a:ext cx="12192000" cy="5334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EBDE1-75D5-46F1-9C0B-D75CE6A9BB7C}"/>
              </a:ext>
            </a:extLst>
          </p:cNvPr>
          <p:cNvSpPr txBox="1"/>
          <p:nvPr/>
        </p:nvSpPr>
        <p:spPr>
          <a:xfrm>
            <a:off x="0" y="6519446"/>
            <a:ext cx="7858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04 – Naïve memory T cells – IL2-treated patients</a:t>
            </a:r>
          </a:p>
        </p:txBody>
      </p:sp>
    </p:spTree>
    <p:extLst>
      <p:ext uri="{BB962C8B-B14F-4D97-AF65-F5344CB8AC3E}">
        <p14:creationId xmlns:p14="http://schemas.microsoft.com/office/powerpoint/2010/main" val="1393357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CB5D35F7-8FC8-4917-9080-A10B82B12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600"/>
            <a:ext cx="12193200" cy="5334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DD3DB-D002-41DF-AF7E-D3CBC2B17250}"/>
              </a:ext>
            </a:extLst>
          </p:cNvPr>
          <p:cNvSpPr txBox="1"/>
          <p:nvPr/>
        </p:nvSpPr>
        <p:spPr>
          <a:xfrm>
            <a:off x="0" y="6519446"/>
            <a:ext cx="5572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05 – NK/MAIT cells – IL2-treated patients</a:t>
            </a:r>
          </a:p>
        </p:txBody>
      </p:sp>
    </p:spTree>
    <p:extLst>
      <p:ext uri="{BB962C8B-B14F-4D97-AF65-F5344CB8AC3E}">
        <p14:creationId xmlns:p14="http://schemas.microsoft.com/office/powerpoint/2010/main" val="749429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5B116-60E3-4ED3-993A-076B1E29FD14}"/>
              </a:ext>
            </a:extLst>
          </p:cNvPr>
          <p:cNvSpPr txBox="1"/>
          <p:nvPr/>
        </p:nvSpPr>
        <p:spPr>
          <a:xfrm>
            <a:off x="0" y="651944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08 – T cells polarization – IL2-treated patients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8B1F73DF-B71B-4E6C-A821-5A60C5A31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19600"/>
            <a:ext cx="12192000" cy="5333999"/>
          </a:xfrm>
        </p:spPr>
      </p:pic>
    </p:spTree>
    <p:extLst>
      <p:ext uri="{BB962C8B-B14F-4D97-AF65-F5344CB8AC3E}">
        <p14:creationId xmlns:p14="http://schemas.microsoft.com/office/powerpoint/2010/main" val="2496174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9E6-F6D8-4C9D-A65B-2A24727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396B21DA-0CB7-4298-A7C6-E7952E4E4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600"/>
            <a:ext cx="12158464" cy="53193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598CDE-B508-4E21-A1B3-88890867909B}"/>
              </a:ext>
            </a:extLst>
          </p:cNvPr>
          <p:cNvSpPr txBox="1"/>
          <p:nvPr/>
        </p:nvSpPr>
        <p:spPr>
          <a:xfrm>
            <a:off x="0" y="6519446"/>
            <a:ext cx="67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Panel 09 – T cells activation – IL2-treated patients</a:t>
            </a:r>
          </a:p>
        </p:txBody>
      </p:sp>
    </p:spTree>
    <p:extLst>
      <p:ext uri="{BB962C8B-B14F-4D97-AF65-F5344CB8AC3E}">
        <p14:creationId xmlns:p14="http://schemas.microsoft.com/office/powerpoint/2010/main" val="521003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61FC4-D1F5-46A1-9FAA-132D3DD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cytometry panels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275B22B-E02A-470E-8E0C-CE10ABB6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307877" y="-669654"/>
            <a:ext cx="2385851" cy="8197308"/>
          </a:xfrm>
          <a:prstGeom prst="rect">
            <a:avLst/>
          </a:prstGeom>
        </p:spPr>
      </p:pic>
      <p:sp>
        <p:nvSpPr>
          <p:cNvPr id="6" name="TextBox 61">
            <a:extLst>
              <a:ext uri="{FF2B5EF4-FFF2-40B4-BE49-F238E27FC236}">
                <a16:creationId xmlns:a16="http://schemas.microsoft.com/office/drawing/2014/main" id="{5D5BB012-1C3F-4B6F-8C39-A252042813FE}"/>
              </a:ext>
            </a:extLst>
          </p:cNvPr>
          <p:cNvSpPr txBox="1"/>
          <p:nvPr/>
        </p:nvSpPr>
        <p:spPr>
          <a:xfrm>
            <a:off x="8599456" y="1326647"/>
            <a:ext cx="35925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 cytometry panels of 10 colors each to characterize:</a:t>
            </a:r>
          </a:p>
          <a:p>
            <a:endParaRPr lang="en-US" sz="1600" dirty="0"/>
          </a:p>
          <a:p>
            <a:r>
              <a:rPr lang="en-US" sz="1600" dirty="0"/>
              <a:t>• Panel 01 – numeration cells</a:t>
            </a:r>
          </a:p>
          <a:p>
            <a:r>
              <a:rPr lang="en-US" sz="1600" dirty="0"/>
              <a:t>• Panel 02 – B cells</a:t>
            </a:r>
          </a:p>
          <a:p>
            <a:r>
              <a:rPr lang="en-US" sz="1600" dirty="0"/>
              <a:t>• Panel 03 – NK cells</a:t>
            </a:r>
          </a:p>
          <a:p>
            <a:r>
              <a:rPr lang="en-US" sz="1600" dirty="0"/>
              <a:t>• Panel 04 – Naïve memory T cells</a:t>
            </a:r>
          </a:p>
          <a:p>
            <a:r>
              <a:rPr lang="en-US" sz="1600" dirty="0"/>
              <a:t>• Panel 05 – NK/MAIT cells</a:t>
            </a:r>
          </a:p>
          <a:p>
            <a:r>
              <a:rPr lang="en-US" sz="1600" dirty="0"/>
              <a:t>• Panel 08 – T cells polarization </a:t>
            </a:r>
          </a:p>
          <a:p>
            <a:r>
              <a:rPr lang="en-US" sz="1600" dirty="0"/>
              <a:t>• Panel 09 – T cells activation</a:t>
            </a:r>
          </a:p>
          <a:p>
            <a:r>
              <a:rPr lang="en-US" sz="1600" dirty="0"/>
              <a:t>• Panel 10 – Regulatory T cells (function)</a:t>
            </a:r>
          </a:p>
          <a:p>
            <a:r>
              <a:rPr lang="en-US" sz="1600" dirty="0"/>
              <a:t>• Panel 12 – Regulatory T cells</a:t>
            </a:r>
          </a:p>
          <a:p>
            <a:r>
              <a:rPr lang="en-US" sz="1600" dirty="0"/>
              <a:t>• Panel 13 – ILC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68102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AD57F-1920-4D15-AFF7-8CB832B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62220-04DE-4B4D-804E-83B54B29A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80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AB657-90BC-4467-866D-784127B1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collected samples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5288D2-4A2E-4B60-B9BF-D0FF069F6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36475"/>
              </p:ext>
            </p:extLst>
          </p:nvPr>
        </p:nvGraphicFramePr>
        <p:xfrm>
          <a:off x="368910" y="817722"/>
          <a:ext cx="6040278" cy="6040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Acrobat Document" r:id="rId3" imgW="6857820" imgH="6857760" progId="AcroExch.Document.DC">
                  <p:embed/>
                </p:oleObj>
              </mc:Choice>
              <mc:Fallback>
                <p:oleObj name="Acrobat Document" r:id="rId3" imgW="6857820" imgH="6857760" progId="AcroExch.Document.DC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35288D2-4A2E-4B60-B9BF-D0FF069F6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10" y="817722"/>
                        <a:ext cx="6040278" cy="6040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232BAB-DA42-4071-80A3-69A9AB222E0F}"/>
              </a:ext>
            </a:extLst>
          </p:cNvPr>
          <p:cNvSpPr txBox="1"/>
          <p:nvPr/>
        </p:nvSpPr>
        <p:spPr>
          <a:xfrm>
            <a:off x="8537399" y="1326647"/>
            <a:ext cx="36546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61 patients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30 placebo (13 R and 17 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31 IL2-treated (22 R and 9 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 clinical centers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France (003)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Germany (004)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Mexico (006)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Portugal (007)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Romania (008)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Spain (009)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Mauritius (010)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 time-points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V01: baseline (before treatment)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V05: D05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V09: D30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V17: M03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V29: M06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V30: M09</a:t>
            </a:r>
          </a:p>
        </p:txBody>
      </p:sp>
    </p:spTree>
    <p:extLst>
      <p:ext uri="{BB962C8B-B14F-4D97-AF65-F5344CB8AC3E}">
        <p14:creationId xmlns:p14="http://schemas.microsoft.com/office/powerpoint/2010/main" val="99656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E6D4B-2A5E-48D2-BB20-88CB0AE1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cytokine analyses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2328-43E2-41A4-9281-B3F0A7CB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biology of the low-dose IL2 treatment</a:t>
            </a:r>
          </a:p>
          <a:p>
            <a:pPr lvl="1"/>
            <a:r>
              <a:rPr lang="en-US" dirty="0"/>
              <a:t>What cytokines are impacted by the treatment over time ?</a:t>
            </a:r>
          </a:p>
          <a:p>
            <a:pPr lvl="1"/>
            <a:endParaRPr lang="en-US" dirty="0"/>
          </a:p>
          <a:p>
            <a:r>
              <a:rPr lang="en-US" dirty="0"/>
              <a:t>Predict patient’s outcomes based on cytokine expressions</a:t>
            </a:r>
          </a:p>
          <a:p>
            <a:pPr lvl="1"/>
            <a:r>
              <a:rPr lang="en-US" dirty="0"/>
              <a:t>What cytokines are associated at baseline with the clinical outcomes ?</a:t>
            </a:r>
          </a:p>
          <a:p>
            <a:pPr lvl="1"/>
            <a:endParaRPr lang="en-US" dirty="0"/>
          </a:p>
          <a:p>
            <a:r>
              <a:rPr lang="en-US" dirty="0"/>
              <a:t>Understand the impact of the cytokines on cellular and molecular mechanisms</a:t>
            </a:r>
          </a:p>
          <a:p>
            <a:pPr lvl="1"/>
            <a:r>
              <a:rPr lang="en-US" dirty="0"/>
              <a:t>What cell populations are associated with cytokine expressions?</a:t>
            </a:r>
          </a:p>
          <a:p>
            <a:pPr lvl="1"/>
            <a:r>
              <a:rPr lang="en-US" dirty="0"/>
              <a:t>What genes/transcripts are associated with cytokine expressions?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291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AB657-90BC-4467-866D-784127B1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Multiplex kits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7231C8-4D2B-4562-8D4B-D1460FE12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MILLIPLEX MAP kits:</a:t>
            </a:r>
          </a:p>
          <a:p>
            <a:pPr lvl="1"/>
            <a:r>
              <a:rPr lang="en-US" dirty="0"/>
              <a:t>Human Cytokine/Chemokine Magnetic Bead Panel            36 cytokines</a:t>
            </a:r>
          </a:p>
          <a:p>
            <a:pPr lvl="1"/>
            <a:r>
              <a:rPr lang="en-US" dirty="0"/>
              <a:t>Human Th17 Magnetic Bead Panel                                        + 11 cytokines</a:t>
            </a:r>
          </a:p>
          <a:p>
            <a:pPr lvl="1"/>
            <a:r>
              <a:rPr lang="en-US" dirty="0"/>
              <a:t>Human Soluble Cytokine Receptor Magnetic Bead Panel  + 14 cytokines</a:t>
            </a:r>
          </a:p>
          <a:p>
            <a:pPr lvl="1"/>
            <a:r>
              <a:rPr lang="en-US" dirty="0"/>
              <a:t>Human High Sensitivity T Cell Magnetic Bead Panel           + 13 cytokines</a:t>
            </a:r>
          </a:p>
          <a:p>
            <a:pPr lvl="1"/>
            <a:r>
              <a:rPr lang="en-US" dirty="0"/>
              <a:t>Human </a:t>
            </a:r>
            <a:r>
              <a:rPr lang="en-US" dirty="0" err="1"/>
              <a:t>TGF</a:t>
            </a:r>
            <a:r>
              <a:rPr lang="en-US" dirty="0" err="1">
                <a:latin typeface="Symbol" panose="05050102010706020507" pitchFamily="18" charset="2"/>
              </a:rPr>
              <a:t>b</a:t>
            </a:r>
            <a:r>
              <a:rPr lang="en-US" dirty="0"/>
              <a:t> Single Plex Magnetic Bead Panel                    +   1  cytokine</a:t>
            </a:r>
          </a:p>
          <a:p>
            <a:pPr marL="457200" lvl="1" indent="0">
              <a:buNone/>
            </a:pPr>
            <a:r>
              <a:rPr lang="en-US" dirty="0"/>
              <a:t>								      +  75 cytokines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3FE79BE-41C5-4AFA-A56E-2D2B023D146B}"/>
              </a:ext>
            </a:extLst>
          </p:cNvPr>
          <p:cNvCxnSpPr>
            <a:cxnSpLocks/>
          </p:cNvCxnSpPr>
          <p:nvPr/>
        </p:nvCxnSpPr>
        <p:spPr>
          <a:xfrm>
            <a:off x="8479972" y="4620401"/>
            <a:ext cx="188478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5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AB657-90BC-4467-866D-784127B1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Multiplex kits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0899B-0DC0-487A-9B43-8D1440EF0489}"/>
              </a:ext>
            </a:extLst>
          </p:cNvPr>
          <p:cNvSpPr/>
          <p:nvPr/>
        </p:nvSpPr>
        <p:spPr>
          <a:xfrm>
            <a:off x="1659989" y="1372841"/>
            <a:ext cx="4323184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Human Cytokine/Chemokine Magnetic Bead Panel</a:t>
            </a:r>
          </a:p>
          <a:p>
            <a:pPr algn="ctr"/>
            <a:endParaRPr lang="en-US" b="1" dirty="0"/>
          </a:p>
          <a:p>
            <a:pPr algn="just"/>
            <a:r>
              <a:rPr lang="en-US" dirty="0"/>
              <a:t>sCD40L, EGF, FGF-2, Fractalkine, G-CSF, GM-CSF, GRO, IFN-</a:t>
            </a:r>
            <a:r>
              <a:rPr lang="el-GR" dirty="0"/>
              <a:t>α2, </a:t>
            </a:r>
            <a:r>
              <a:rPr lang="en-US" dirty="0"/>
              <a:t>IFN-</a:t>
            </a:r>
            <a:r>
              <a:rPr lang="el-GR" dirty="0"/>
              <a:t>γ, </a:t>
            </a:r>
            <a:r>
              <a:rPr lang="en-US" dirty="0"/>
              <a:t>IL-1</a:t>
            </a:r>
            <a:r>
              <a:rPr lang="el-GR" dirty="0"/>
              <a:t>α, </a:t>
            </a:r>
            <a:r>
              <a:rPr lang="en-US" dirty="0"/>
              <a:t>IL-1</a:t>
            </a:r>
            <a:r>
              <a:rPr lang="el-GR" dirty="0"/>
              <a:t>β, </a:t>
            </a:r>
            <a:r>
              <a:rPr lang="en-US" dirty="0"/>
              <a:t>IL-1ra, IL-2, IL-3, IL-4, IL-5, IL-6, IL-7, IL-8, IL-9, IL-10, IL-12 (p40), IL-12 (p70), IL-13, IL-15, IP-10, MCP-1, MCP-3, MDC (CCL22), MIP-1</a:t>
            </a:r>
            <a:r>
              <a:rPr lang="el-GR" dirty="0"/>
              <a:t>α, </a:t>
            </a:r>
            <a:r>
              <a:rPr lang="en-US" dirty="0"/>
              <a:t>MIP-1</a:t>
            </a:r>
            <a:r>
              <a:rPr lang="el-GR" dirty="0"/>
              <a:t>β</a:t>
            </a:r>
            <a:r>
              <a:rPr lang="en-US" dirty="0"/>
              <a:t>, TGF-</a:t>
            </a:r>
            <a:r>
              <a:rPr lang="el-GR" dirty="0"/>
              <a:t>α, </a:t>
            </a:r>
            <a:r>
              <a:rPr lang="en-US" dirty="0"/>
              <a:t>TNF-</a:t>
            </a:r>
            <a:r>
              <a:rPr lang="el-GR" dirty="0"/>
              <a:t>α, </a:t>
            </a:r>
            <a:r>
              <a:rPr lang="en-US" dirty="0"/>
              <a:t>TNF-</a:t>
            </a:r>
            <a:r>
              <a:rPr lang="el-GR" dirty="0"/>
              <a:t>β, </a:t>
            </a:r>
            <a:r>
              <a:rPr lang="en-US" dirty="0"/>
              <a:t>VEGF, </a:t>
            </a:r>
            <a:r>
              <a:rPr lang="en-US" dirty="0" err="1"/>
              <a:t>Eotaxin</a:t>
            </a:r>
            <a:r>
              <a:rPr lang="en-US" dirty="0"/>
              <a:t>/CCL11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19DC84-7A55-49AB-9B39-86BEA4D92E56}"/>
              </a:ext>
            </a:extLst>
          </p:cNvPr>
          <p:cNvSpPr/>
          <p:nvPr/>
        </p:nvSpPr>
        <p:spPr>
          <a:xfrm>
            <a:off x="1659988" y="4628739"/>
            <a:ext cx="4323185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Human Th17 Magnetic Bead Panel</a:t>
            </a:r>
            <a:br>
              <a:rPr lang="en-US" b="1" dirty="0"/>
            </a:br>
            <a:br>
              <a:rPr lang="it-IT" dirty="0"/>
            </a:br>
            <a:r>
              <a:rPr lang="it-IT" dirty="0"/>
              <a:t>IL-17A, IL-17F, IL-17E/IL-25, IL-21, IL-22, IL-23, IL-27, IL-28A, IL-31, IL-33, MIP-3α/CCL20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443E9-5CB6-45D6-9E49-53E1A1C52311}"/>
              </a:ext>
            </a:extLst>
          </p:cNvPr>
          <p:cNvSpPr/>
          <p:nvPr/>
        </p:nvSpPr>
        <p:spPr>
          <a:xfrm>
            <a:off x="6166754" y="1405387"/>
            <a:ext cx="432318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Human Soluble Cytokine Receptor Magnetic Bead Panel</a:t>
            </a:r>
          </a:p>
          <a:p>
            <a:pPr algn="just"/>
            <a:br>
              <a:rPr lang="en-US" dirty="0"/>
            </a:br>
            <a:r>
              <a:rPr lang="en-US" dirty="0"/>
              <a:t>sCD30, </a:t>
            </a:r>
            <a:r>
              <a:rPr lang="en-US" dirty="0" err="1"/>
              <a:t>sEGFR</a:t>
            </a:r>
            <a:r>
              <a:rPr lang="en-US" dirty="0"/>
              <a:t>, sgp130, sIL-1RI, sIL-1RII, sIL-2R</a:t>
            </a:r>
            <a:r>
              <a:rPr lang="el-GR" dirty="0"/>
              <a:t>α, </a:t>
            </a:r>
            <a:r>
              <a:rPr lang="en-US" dirty="0"/>
              <a:t>sIL-4R, sIL-6R, </a:t>
            </a:r>
            <a:r>
              <a:rPr lang="en-US" dirty="0" err="1"/>
              <a:t>sRAGE</a:t>
            </a:r>
            <a:r>
              <a:rPr lang="en-US" dirty="0"/>
              <a:t>, </a:t>
            </a:r>
            <a:r>
              <a:rPr lang="en-US" dirty="0" err="1"/>
              <a:t>sTNFRI</a:t>
            </a:r>
            <a:r>
              <a:rPr lang="en-US" dirty="0"/>
              <a:t>, </a:t>
            </a:r>
            <a:r>
              <a:rPr lang="en-US" dirty="0" err="1"/>
              <a:t>sTNFRII</a:t>
            </a:r>
            <a:r>
              <a:rPr lang="en-US" dirty="0"/>
              <a:t>, sVEGF-R1, sVEGF-R2, sVEGF-R3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0C4B24-3EE7-480C-9F44-E7FEC815D260}"/>
              </a:ext>
            </a:extLst>
          </p:cNvPr>
          <p:cNvSpPr/>
          <p:nvPr/>
        </p:nvSpPr>
        <p:spPr>
          <a:xfrm>
            <a:off x="6166754" y="3379101"/>
            <a:ext cx="4397133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Human High Sensitivity T Cell Magnetic Bead Panel</a:t>
            </a:r>
          </a:p>
          <a:p>
            <a:pPr algn="just"/>
            <a:br>
              <a:rPr lang="it-IT" dirty="0"/>
            </a:br>
            <a:r>
              <a:rPr lang="it-IT" dirty="0"/>
              <a:t>GM-CSF, IFNγ, IL-1β, IL-2, IL-4, IL-5, IL-6, IL-7, IL-8, IL-10, IL-12 (p70), IL-13, TNF-α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13897-1FFF-4F95-9B65-A041098F53BC}"/>
              </a:ext>
            </a:extLst>
          </p:cNvPr>
          <p:cNvSpPr/>
          <p:nvPr/>
        </p:nvSpPr>
        <p:spPr>
          <a:xfrm>
            <a:off x="6208829" y="5075817"/>
            <a:ext cx="4397133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Human </a:t>
            </a:r>
            <a:r>
              <a:rPr lang="en-US" b="1" dirty="0" err="1"/>
              <a:t>TGF</a:t>
            </a:r>
            <a:r>
              <a:rPr lang="en-US" b="1" dirty="0" err="1">
                <a:latin typeface="Symbol" panose="05050102010706020507" pitchFamily="18" charset="2"/>
              </a:rPr>
              <a:t>b</a:t>
            </a:r>
            <a:r>
              <a:rPr lang="en-US" b="1" dirty="0"/>
              <a:t> Single Plex Magnetic Bead Panel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TGF-</a:t>
            </a:r>
            <a:r>
              <a:rPr lang="el-GR" dirty="0"/>
              <a:t>β1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9722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42E6CD7-7EBE-4D1A-96AB-300537D4774A}"/>
              </a:ext>
            </a:extLst>
          </p:cNvPr>
          <p:cNvSpPr/>
          <p:nvPr/>
        </p:nvSpPr>
        <p:spPr>
          <a:xfrm>
            <a:off x="5967988" y="6301101"/>
            <a:ext cx="1247775" cy="612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A9D8FED1-9EAC-4777-8305-9468AC899A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8389" y="847288"/>
          <a:ext cx="12205560" cy="610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Acrobat Document" r:id="rId3" imgW="20573688" imgH="10287000" progId="AcroExch.Document.DC">
                  <p:embed/>
                </p:oleObj>
              </mc:Choice>
              <mc:Fallback>
                <p:oleObj name="Acrobat Document" r:id="rId3" imgW="20573688" imgH="10287000" progId="AcroExch.Document.DC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A9D8FED1-9EAC-4777-8305-9468AC899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389" y="847288"/>
                        <a:ext cx="12205560" cy="610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A37AB657-90BC-4467-866D-784127B1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main correlations between cytokines/ chemokines are within the different MILLIPLEX Kits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55FAC4-2865-46AD-9C5C-1CA654B3F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38" y="1457325"/>
            <a:ext cx="1285875" cy="46672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80D2A4B-9D45-4DA7-8A26-C836FCF8666E}"/>
              </a:ext>
            </a:extLst>
          </p:cNvPr>
          <p:cNvCxnSpPr/>
          <p:nvPr/>
        </p:nvCxnSpPr>
        <p:spPr>
          <a:xfrm flipV="1">
            <a:off x="3472605" y="2962275"/>
            <a:ext cx="0" cy="9525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B6B0A2A-734C-43E3-B826-9910F01759D8}"/>
              </a:ext>
            </a:extLst>
          </p:cNvPr>
          <p:cNvCxnSpPr>
            <a:cxnSpLocks/>
          </p:cNvCxnSpPr>
          <p:nvPr/>
        </p:nvCxnSpPr>
        <p:spPr>
          <a:xfrm flipV="1">
            <a:off x="3472605" y="1924050"/>
            <a:ext cx="0" cy="10382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6A640F5-9AC8-432A-9FE6-7116801029DC}"/>
              </a:ext>
            </a:extLst>
          </p:cNvPr>
          <p:cNvSpPr/>
          <p:nvPr/>
        </p:nvSpPr>
        <p:spPr>
          <a:xfrm>
            <a:off x="3472605" y="3227890"/>
            <a:ext cx="503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Human High Sensitivity T Cell Magnetic Bead Panel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B7E54C-A293-45B7-9670-C51AB2AB0DDF}"/>
              </a:ext>
            </a:extLst>
          </p:cNvPr>
          <p:cNvSpPr/>
          <p:nvPr/>
        </p:nvSpPr>
        <p:spPr>
          <a:xfrm>
            <a:off x="3472605" y="2247887"/>
            <a:ext cx="5505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Human Soluble Cytokine Receptor Magnetic Bead Panel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4F809-C4A8-4234-B66B-B6FECD812C04}"/>
              </a:ext>
            </a:extLst>
          </p:cNvPr>
          <p:cNvSpPr/>
          <p:nvPr/>
        </p:nvSpPr>
        <p:spPr>
          <a:xfrm>
            <a:off x="3472605" y="1329578"/>
            <a:ext cx="3466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 Th17 Magnetic Bead Panel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63D2E5-7CA0-4F99-B71B-1B319A12C40F}"/>
              </a:ext>
            </a:extLst>
          </p:cNvPr>
          <p:cNvCxnSpPr>
            <a:cxnSpLocks/>
          </p:cNvCxnSpPr>
          <p:nvPr/>
        </p:nvCxnSpPr>
        <p:spPr>
          <a:xfrm flipV="1">
            <a:off x="3472605" y="1329578"/>
            <a:ext cx="9525" cy="5944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C37D381-29B8-42F1-9184-180A9730A337}"/>
              </a:ext>
            </a:extLst>
          </p:cNvPr>
          <p:cNvCxnSpPr>
            <a:cxnSpLocks/>
          </p:cNvCxnSpPr>
          <p:nvPr/>
        </p:nvCxnSpPr>
        <p:spPr>
          <a:xfrm flipH="1" flipV="1">
            <a:off x="3472605" y="3914776"/>
            <a:ext cx="9525" cy="261619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3756D6A-A0F9-437A-A054-EDD22FEB05C2}"/>
              </a:ext>
            </a:extLst>
          </p:cNvPr>
          <p:cNvCxnSpPr>
            <a:cxnSpLocks/>
          </p:cNvCxnSpPr>
          <p:nvPr/>
        </p:nvCxnSpPr>
        <p:spPr>
          <a:xfrm flipV="1">
            <a:off x="3482130" y="6530975"/>
            <a:ext cx="0" cy="1524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7497767-341E-48CA-9806-93FC21D53170}"/>
              </a:ext>
            </a:extLst>
          </p:cNvPr>
          <p:cNvSpPr/>
          <p:nvPr/>
        </p:nvSpPr>
        <p:spPr>
          <a:xfrm>
            <a:off x="3472605" y="4817609"/>
            <a:ext cx="503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Human Cytokine/Chemokine Magnetic Bead Panel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9EB88E-FD1F-48C8-A9BB-682EB6E86ECA}"/>
              </a:ext>
            </a:extLst>
          </p:cNvPr>
          <p:cNvSpPr/>
          <p:nvPr/>
        </p:nvSpPr>
        <p:spPr>
          <a:xfrm>
            <a:off x="3514251" y="6422509"/>
            <a:ext cx="455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Human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TGF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Single Plex Magnetic Bead Panel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B215435-CB8A-423C-A4AB-40BC8D6E6DF1}"/>
              </a:ext>
            </a:extLst>
          </p:cNvPr>
          <p:cNvSpPr txBox="1"/>
          <p:nvPr/>
        </p:nvSpPr>
        <p:spPr>
          <a:xfrm>
            <a:off x="973630" y="126427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6A7832-109C-4565-ADF1-6DAB43D64A1E}"/>
              </a:ext>
            </a:extLst>
          </p:cNvPr>
          <p:cNvSpPr/>
          <p:nvPr/>
        </p:nvSpPr>
        <p:spPr>
          <a:xfrm>
            <a:off x="930" y="6301101"/>
            <a:ext cx="1247775" cy="612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82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t 2">
            <a:extLst>
              <a:ext uri="{FF2B5EF4-FFF2-40B4-BE49-F238E27FC236}">
                <a16:creationId xmlns:a16="http://schemas.microsoft.com/office/drawing/2014/main" id="{20B8DDA8-736A-41C8-93D0-E04919327D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8389" y="847288"/>
          <a:ext cx="12205560" cy="610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Acrobat Document" r:id="rId3" imgW="20573688" imgH="10287000" progId="AcroExch.Document.DC">
                  <p:embed/>
                </p:oleObj>
              </mc:Choice>
              <mc:Fallback>
                <p:oleObj name="Acrobat Document" r:id="rId3" imgW="20573688" imgH="10287000" progId="AcroExch.Document.DC">
                  <p:embed/>
                  <p:pic>
                    <p:nvPicPr>
                      <p:cNvPr id="17" name="Objet 2">
                        <a:extLst>
                          <a:ext uri="{FF2B5EF4-FFF2-40B4-BE49-F238E27FC236}">
                            <a16:creationId xmlns:a16="http://schemas.microsoft.com/office/drawing/2014/main" id="{20B8DDA8-736A-41C8-93D0-E04919327D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389" y="847288"/>
                        <a:ext cx="12205560" cy="610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A37AB657-90BC-4467-866D-784127B1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main correlations between cytokines/ chemokines are within the different MILLIPLEX Kits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55FAC4-2865-46AD-9C5C-1CA654B3F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38" y="1457325"/>
            <a:ext cx="1285875" cy="46672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80D2A4B-9D45-4DA7-8A26-C836FCF8666E}"/>
              </a:ext>
            </a:extLst>
          </p:cNvPr>
          <p:cNvCxnSpPr/>
          <p:nvPr/>
        </p:nvCxnSpPr>
        <p:spPr>
          <a:xfrm flipV="1">
            <a:off x="3724275" y="2962275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B6B0A2A-734C-43E3-B826-9910F01759D8}"/>
              </a:ext>
            </a:extLst>
          </p:cNvPr>
          <p:cNvCxnSpPr>
            <a:cxnSpLocks/>
          </p:cNvCxnSpPr>
          <p:nvPr/>
        </p:nvCxnSpPr>
        <p:spPr>
          <a:xfrm flipV="1">
            <a:off x="3724275" y="1924050"/>
            <a:ext cx="0" cy="10382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6A640F5-9AC8-432A-9FE6-7116801029DC}"/>
              </a:ext>
            </a:extLst>
          </p:cNvPr>
          <p:cNvSpPr/>
          <p:nvPr/>
        </p:nvSpPr>
        <p:spPr>
          <a:xfrm>
            <a:off x="3724275" y="3227890"/>
            <a:ext cx="503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Human High Sensitivity T Cell Magnetic Bead Panel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B7E54C-A293-45B7-9670-C51AB2AB0DDF}"/>
              </a:ext>
            </a:extLst>
          </p:cNvPr>
          <p:cNvSpPr/>
          <p:nvPr/>
        </p:nvSpPr>
        <p:spPr>
          <a:xfrm>
            <a:off x="3724275" y="2247887"/>
            <a:ext cx="5505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Human Soluble Cytokine Receptor Magnetic Bead Panel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400E9C8-9501-4750-9191-CBBC8B27669C}"/>
              </a:ext>
            </a:extLst>
          </p:cNvPr>
          <p:cNvSpPr txBox="1"/>
          <p:nvPr/>
        </p:nvSpPr>
        <p:spPr>
          <a:xfrm>
            <a:off x="973630" y="126427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59FAE-E80D-4CD2-9396-04F713EB2067}"/>
              </a:ext>
            </a:extLst>
          </p:cNvPr>
          <p:cNvSpPr/>
          <p:nvPr/>
        </p:nvSpPr>
        <p:spPr>
          <a:xfrm>
            <a:off x="930" y="6301101"/>
            <a:ext cx="1247775" cy="612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EC7096-7285-4ABC-906D-BEA173334C40}"/>
              </a:ext>
            </a:extLst>
          </p:cNvPr>
          <p:cNvSpPr/>
          <p:nvPr/>
        </p:nvSpPr>
        <p:spPr>
          <a:xfrm>
            <a:off x="5964575" y="1264270"/>
            <a:ext cx="6014900" cy="5685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007E3FAA-B06F-4319-9AEC-0D1EE5E74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5544" y="1804703"/>
          <a:ext cx="8128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Acrobat Document" r:id="rId6" imgW="16459200" imgH="8229600" progId="AcroExch.Document.DC">
                  <p:embed/>
                </p:oleObj>
              </mc:Choice>
              <mc:Fallback>
                <p:oleObj name="Acrobat Document" r:id="rId6" imgW="16459200" imgH="8229600" progId="AcroExch.Document.DC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007E3FAA-B06F-4319-9AEC-0D1EE5E74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35544" y="1804703"/>
                        <a:ext cx="81280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0867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4348D887-F807-4811-8D18-DB2DFA9051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325" y="1631418"/>
          <a:ext cx="11707350" cy="468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Acrobat Document" r:id="rId3" imgW="17144532" imgH="6858000" progId="AcroExch.Document.DC">
                  <p:embed/>
                </p:oleObj>
              </mc:Choice>
              <mc:Fallback>
                <p:oleObj name="Acrobat Document" r:id="rId3" imgW="17144532" imgH="6858000" progId="AcroExch.Document.DC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4348D887-F807-4811-8D18-DB2DFA905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325" y="1631418"/>
                        <a:ext cx="11707350" cy="468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11873CE8-76D1-4C10-BD9D-4EC3D9CFF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960"/>
            <a:ext cx="10515600" cy="1325563"/>
          </a:xfrm>
        </p:spPr>
        <p:txBody>
          <a:bodyPr>
            <a:noAutofit/>
          </a:bodyPr>
          <a:lstStyle/>
          <a:p>
            <a:pPr algn="ctr"/>
            <a:br>
              <a:rPr lang="en-US" dirty="0"/>
            </a:br>
            <a:r>
              <a:rPr lang="en-US" dirty="0"/>
              <a:t>The correlations between the high sensitivity kit and classical kit measurements are limited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F662CE-6AD6-4243-9DCA-9B7B06A32874}"/>
              </a:ext>
            </a:extLst>
          </p:cNvPr>
          <p:cNvSpPr/>
          <p:nvPr/>
        </p:nvSpPr>
        <p:spPr>
          <a:xfrm>
            <a:off x="121298" y="1810139"/>
            <a:ext cx="3424335" cy="18941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0D873-5C2C-456E-A7BD-B75A6DDABE2B}"/>
              </a:ext>
            </a:extLst>
          </p:cNvPr>
          <p:cNvSpPr/>
          <p:nvPr/>
        </p:nvSpPr>
        <p:spPr>
          <a:xfrm>
            <a:off x="3574208" y="1810139"/>
            <a:ext cx="8525069" cy="18941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21D9EB-C8A8-4AE6-A861-B266A96464BB}"/>
              </a:ext>
            </a:extLst>
          </p:cNvPr>
          <p:cNvSpPr/>
          <p:nvPr/>
        </p:nvSpPr>
        <p:spPr>
          <a:xfrm>
            <a:off x="102248" y="4162814"/>
            <a:ext cx="3424335" cy="18941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A41D7E-4674-4E9E-AF92-39B0ABE16CE9}"/>
              </a:ext>
            </a:extLst>
          </p:cNvPr>
          <p:cNvSpPr/>
          <p:nvPr/>
        </p:nvSpPr>
        <p:spPr>
          <a:xfrm>
            <a:off x="3564683" y="4162814"/>
            <a:ext cx="6884242" cy="189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9336A7-CAEF-4C22-8341-6E63DE2E7962}"/>
              </a:ext>
            </a:extLst>
          </p:cNvPr>
          <p:cNvSpPr/>
          <p:nvPr/>
        </p:nvSpPr>
        <p:spPr>
          <a:xfrm>
            <a:off x="1222562" y="1446473"/>
            <a:ext cx="1333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</a:rPr>
              <a:t>IL-8 and </a:t>
            </a:r>
            <a:r>
              <a:rPr lang="en-US" sz="1600" b="1" dirty="0" err="1">
                <a:solidFill>
                  <a:srgbClr val="00B050"/>
                </a:solidFill>
              </a:rPr>
              <a:t>TNFa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CF51DD-A1B2-4B34-A3EF-FB0ADF3E2956}"/>
              </a:ext>
            </a:extLst>
          </p:cNvPr>
          <p:cNvSpPr/>
          <p:nvPr/>
        </p:nvSpPr>
        <p:spPr>
          <a:xfrm>
            <a:off x="5656049" y="3836191"/>
            <a:ext cx="2701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</a:rPr>
              <a:t>IL-10, GM-CSF, IL-1b, IL-12p70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111993-9F6C-4B72-904C-78BBD0EEF623}"/>
              </a:ext>
            </a:extLst>
          </p:cNvPr>
          <p:cNvSpPr/>
          <p:nvPr/>
        </p:nvSpPr>
        <p:spPr>
          <a:xfrm>
            <a:off x="6189464" y="1462141"/>
            <a:ext cx="31163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rgbClr val="FFC000"/>
                </a:solidFill>
              </a:rPr>
              <a:t>IL-13, IL-6, IL-4, IL-7, </a:t>
            </a:r>
            <a:r>
              <a:rPr lang="en-US" sz="1600" b="1" dirty="0" err="1">
                <a:solidFill>
                  <a:srgbClr val="FFC000"/>
                </a:solidFill>
              </a:rPr>
              <a:t>IFNg</a:t>
            </a:r>
            <a:r>
              <a:rPr lang="en-US" sz="1600" b="1" dirty="0">
                <a:solidFill>
                  <a:srgbClr val="FFC000"/>
                </a:solidFill>
              </a:rPr>
              <a:t>, IL-5, IL-2</a:t>
            </a:r>
          </a:p>
        </p:txBody>
      </p:sp>
    </p:spTree>
    <p:extLst>
      <p:ext uri="{BB962C8B-B14F-4D97-AF65-F5344CB8AC3E}">
        <p14:creationId xmlns:p14="http://schemas.microsoft.com/office/powerpoint/2010/main" val="658063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0682-7379-4C47-AF85-D4B03230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strategies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9EA1E-AFCD-4BDF-8C0E-F8C280619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  <a:p>
            <a:pPr lvl="1"/>
            <a:r>
              <a:rPr lang="en-US" dirty="0"/>
              <a:t>Univariate analyses (overtime or between conditions)</a:t>
            </a:r>
          </a:p>
          <a:p>
            <a:pPr lvl="1"/>
            <a:r>
              <a:rPr lang="en-US" dirty="0"/>
              <a:t>Multivariate analyses (ML algorithms to distinguish conditions)</a:t>
            </a:r>
          </a:p>
          <a:p>
            <a:pPr lvl="1"/>
            <a:r>
              <a:rPr lang="en-US" dirty="0"/>
              <a:t>Cross-panel multivariate analyses  (ML algorithms to distinguish conditions)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68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0682-7379-4C47-AF85-D4B03230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strategies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9EA1E-AFCD-4BDF-8C0E-F8C280619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  <a:p>
            <a:pPr lvl="1"/>
            <a:r>
              <a:rPr lang="en-US" dirty="0"/>
              <a:t>Univariate analyses (overtime or between conditions)</a:t>
            </a:r>
          </a:p>
          <a:p>
            <a:pPr lvl="1"/>
            <a:r>
              <a:rPr lang="en-US" dirty="0"/>
              <a:t>Multivariate analyses (ML algorithms to distinguish conditions)</a:t>
            </a:r>
          </a:p>
          <a:p>
            <a:pPr lvl="1"/>
            <a:r>
              <a:rPr lang="en-US" dirty="0"/>
              <a:t>Cross-panel multivariate analyses  (ML algorithms to distinguish conditions)</a:t>
            </a:r>
          </a:p>
          <a:p>
            <a:pPr lvl="1"/>
            <a:endParaRPr lang="en-US" dirty="0"/>
          </a:p>
          <a:p>
            <a:r>
              <a:rPr lang="en-US" dirty="0"/>
              <a:t>Systematically performed at different levels:</a:t>
            </a:r>
          </a:p>
          <a:p>
            <a:pPr lvl="1"/>
            <a:r>
              <a:rPr lang="en-US" dirty="0"/>
              <a:t>Expression levels</a:t>
            </a:r>
          </a:p>
          <a:p>
            <a:pPr lvl="1"/>
            <a:r>
              <a:rPr lang="en-US" dirty="0"/>
              <a:t>Fold-change relative to baseline</a:t>
            </a:r>
          </a:p>
          <a:p>
            <a:pPr lvl="1"/>
            <a:r>
              <a:rPr lang="en-US" dirty="0"/>
              <a:t>AUC from V01 to V17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9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5231-BE7C-499C-BA4F-B77D634C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collected dataset</a:t>
            </a:r>
            <a:br>
              <a:rPr lang="en-US" dirty="0"/>
            </a:b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D3D9C3-0EFB-421D-9FD1-E13DFCD8120D}"/>
              </a:ext>
            </a:extLst>
          </p:cNvPr>
          <p:cNvGrpSpPr/>
          <p:nvPr/>
        </p:nvGrpSpPr>
        <p:grpSpPr>
          <a:xfrm>
            <a:off x="267478" y="1149803"/>
            <a:ext cx="8572500" cy="5513090"/>
            <a:chOff x="304800" y="1159133"/>
            <a:chExt cx="8572500" cy="5513090"/>
          </a:xfrm>
        </p:grpSpPr>
        <p:sp>
          <p:nvSpPr>
            <p:cNvPr id="34" name="ZoneTexte 4">
              <a:extLst>
                <a:ext uri="{FF2B5EF4-FFF2-40B4-BE49-F238E27FC236}">
                  <a16:creationId xmlns:a16="http://schemas.microsoft.com/office/drawing/2014/main" id="{61E6F1EA-F5BD-4DBE-90D1-A3C4EB3A7B06}"/>
                </a:ext>
              </a:extLst>
            </p:cNvPr>
            <p:cNvSpPr txBox="1"/>
            <p:nvPr/>
          </p:nvSpPr>
          <p:spPr>
            <a:xfrm>
              <a:off x="304800" y="1193800"/>
              <a:ext cx="8572500" cy="54784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Panel 1</a:t>
              </a:r>
            </a:p>
            <a:p>
              <a:endParaRPr lang="fr-FR" sz="1400" dirty="0"/>
            </a:p>
            <a:p>
              <a:r>
                <a:rPr lang="fr-FR" sz="1400" dirty="0"/>
                <a:t>Panel 2</a:t>
              </a:r>
            </a:p>
            <a:p>
              <a:endParaRPr lang="fr-FR" sz="1400" dirty="0"/>
            </a:p>
            <a:p>
              <a:r>
                <a:rPr lang="fr-FR" sz="1400" dirty="0"/>
                <a:t>Panel 3</a:t>
              </a:r>
            </a:p>
            <a:p>
              <a:endParaRPr lang="fr-FR" sz="1400" dirty="0"/>
            </a:p>
            <a:p>
              <a:r>
                <a:rPr lang="fr-FR" sz="1400" dirty="0"/>
                <a:t>Panel 4</a:t>
              </a:r>
            </a:p>
            <a:p>
              <a:endParaRPr lang="fr-FR" sz="1400" dirty="0"/>
            </a:p>
            <a:p>
              <a:r>
                <a:rPr lang="fr-FR" sz="1400" dirty="0"/>
                <a:t>Panel 5</a:t>
              </a:r>
            </a:p>
            <a:p>
              <a:endParaRPr lang="fr-FR" sz="1400" dirty="0"/>
            </a:p>
            <a:p>
              <a:r>
                <a:rPr lang="fr-FR" sz="1400" dirty="0"/>
                <a:t>Panel 6</a:t>
              </a:r>
            </a:p>
            <a:p>
              <a:endParaRPr lang="fr-FR" sz="1400" dirty="0"/>
            </a:p>
            <a:p>
              <a:r>
                <a:rPr lang="fr-FR" sz="1400" dirty="0"/>
                <a:t>Panel 7</a:t>
              </a:r>
            </a:p>
            <a:p>
              <a:endParaRPr lang="fr-FR" sz="1400" dirty="0"/>
            </a:p>
            <a:p>
              <a:r>
                <a:rPr lang="fr-FR" sz="1400" dirty="0"/>
                <a:t>Panel 8</a:t>
              </a:r>
            </a:p>
            <a:p>
              <a:endParaRPr lang="fr-FR" sz="1400" dirty="0"/>
            </a:p>
            <a:p>
              <a:r>
                <a:rPr lang="fr-FR" sz="1400" dirty="0"/>
                <a:t>Panel 9</a:t>
              </a:r>
            </a:p>
            <a:p>
              <a:endParaRPr lang="fr-FR" sz="1400" dirty="0"/>
            </a:p>
            <a:p>
              <a:r>
                <a:rPr lang="fr-FR" sz="1400" dirty="0"/>
                <a:t>Panel 10</a:t>
              </a:r>
            </a:p>
            <a:p>
              <a:endParaRPr lang="fr-FR" sz="1400" dirty="0"/>
            </a:p>
            <a:p>
              <a:r>
                <a:rPr lang="fr-FR" sz="1400" dirty="0"/>
                <a:t>Panel 11</a:t>
              </a:r>
            </a:p>
            <a:p>
              <a:endParaRPr lang="fr-FR" sz="1400" dirty="0"/>
            </a:p>
            <a:p>
              <a:r>
                <a:rPr lang="fr-FR" sz="1400" dirty="0"/>
                <a:t>Panel 12</a:t>
              </a:r>
            </a:p>
            <a:p>
              <a:endParaRPr lang="fr-FR" sz="1400" dirty="0"/>
            </a:p>
            <a:p>
              <a:r>
                <a:rPr lang="fr-FR" sz="1400" dirty="0"/>
                <a:t>Panel 13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268C67-C467-446B-89B5-38180642768A}"/>
                </a:ext>
              </a:extLst>
            </p:cNvPr>
            <p:cNvSpPr/>
            <p:nvPr/>
          </p:nvSpPr>
          <p:spPr>
            <a:xfrm>
              <a:off x="1136650" y="12573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9D2469B-8D43-4D0E-8A18-516FDF0ACD05}"/>
                </a:ext>
              </a:extLst>
            </p:cNvPr>
            <p:cNvSpPr/>
            <p:nvPr/>
          </p:nvSpPr>
          <p:spPr>
            <a:xfrm>
              <a:off x="1136650" y="16891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4CBC09C-0331-437F-9B1B-276E37A07470}"/>
                </a:ext>
              </a:extLst>
            </p:cNvPr>
            <p:cNvSpPr/>
            <p:nvPr/>
          </p:nvSpPr>
          <p:spPr>
            <a:xfrm>
              <a:off x="1136650" y="21082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E5559E-796E-41A5-BB79-6251605B9066}"/>
                </a:ext>
              </a:extLst>
            </p:cNvPr>
            <p:cNvSpPr/>
            <p:nvPr/>
          </p:nvSpPr>
          <p:spPr>
            <a:xfrm>
              <a:off x="1136650" y="25273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EDC443-6E74-4321-AC25-3C6EF55AA3E7}"/>
                </a:ext>
              </a:extLst>
            </p:cNvPr>
            <p:cNvSpPr/>
            <p:nvPr/>
          </p:nvSpPr>
          <p:spPr>
            <a:xfrm>
              <a:off x="1136650" y="29591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8636F2-14D9-4078-9E11-EB330235A3B4}"/>
                </a:ext>
              </a:extLst>
            </p:cNvPr>
            <p:cNvSpPr/>
            <p:nvPr/>
          </p:nvSpPr>
          <p:spPr>
            <a:xfrm>
              <a:off x="1136650" y="4233822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642427-CABC-4CFB-A6B7-B30D1C66186F}"/>
                </a:ext>
              </a:extLst>
            </p:cNvPr>
            <p:cNvSpPr/>
            <p:nvPr/>
          </p:nvSpPr>
          <p:spPr>
            <a:xfrm>
              <a:off x="1136650" y="4674333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5A1085-33CF-4A5E-A4AB-0DB4E03415DF}"/>
                </a:ext>
              </a:extLst>
            </p:cNvPr>
            <p:cNvSpPr/>
            <p:nvPr/>
          </p:nvSpPr>
          <p:spPr>
            <a:xfrm>
              <a:off x="1136650" y="5105767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9F75FD-875D-4B0F-BB40-C1A60D4DF60F}"/>
                </a:ext>
              </a:extLst>
            </p:cNvPr>
            <p:cNvSpPr/>
            <p:nvPr/>
          </p:nvSpPr>
          <p:spPr>
            <a:xfrm>
              <a:off x="1136650" y="5943235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AF66C7-B089-4705-A6D2-3C33EDC8B513}"/>
                </a:ext>
              </a:extLst>
            </p:cNvPr>
            <p:cNvSpPr/>
            <p:nvPr/>
          </p:nvSpPr>
          <p:spPr>
            <a:xfrm>
              <a:off x="1136650" y="6374669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25">
              <a:extLst>
                <a:ext uri="{FF2B5EF4-FFF2-40B4-BE49-F238E27FC236}">
                  <a16:creationId xmlns:a16="http://schemas.microsoft.com/office/drawing/2014/main" id="{FB86719E-FB67-452D-B384-DAD701ECA320}"/>
                </a:ext>
              </a:extLst>
            </p:cNvPr>
            <p:cNvSpPr txBox="1"/>
            <p:nvPr/>
          </p:nvSpPr>
          <p:spPr>
            <a:xfrm>
              <a:off x="4121150" y="1159133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445 </a:t>
              </a:r>
              <a:r>
                <a:rPr lang="en-GB" dirty="0"/>
                <a:t>samples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0D03C6-97E7-421D-9C3D-87181ECC0235}"/>
                </a:ext>
              </a:extLst>
            </p:cNvPr>
            <p:cNvSpPr/>
            <p:nvPr/>
          </p:nvSpPr>
          <p:spPr>
            <a:xfrm>
              <a:off x="1136650" y="3400277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5429857-EB98-4E12-ACE3-EF2F6576AB54}"/>
                </a:ext>
              </a:extLst>
            </p:cNvPr>
            <p:cNvSpPr/>
            <p:nvPr/>
          </p:nvSpPr>
          <p:spPr>
            <a:xfrm>
              <a:off x="1136650" y="3810367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2DBC5D-89BF-40FA-ADDE-96FA06DD2D4E}"/>
                </a:ext>
              </a:extLst>
            </p:cNvPr>
            <p:cNvSpPr/>
            <p:nvPr/>
          </p:nvSpPr>
          <p:spPr>
            <a:xfrm>
              <a:off x="1136650" y="5513023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ZoneTexte 40">
              <a:extLst>
                <a:ext uri="{FF2B5EF4-FFF2-40B4-BE49-F238E27FC236}">
                  <a16:creationId xmlns:a16="http://schemas.microsoft.com/office/drawing/2014/main" id="{A98D901E-0764-4F33-8EFE-F4391202444C}"/>
                </a:ext>
              </a:extLst>
            </p:cNvPr>
            <p:cNvSpPr txBox="1"/>
            <p:nvPr/>
          </p:nvSpPr>
          <p:spPr>
            <a:xfrm>
              <a:off x="4121150" y="2444234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445 </a:t>
              </a:r>
              <a:r>
                <a:rPr lang="en-GB" dirty="0"/>
                <a:t>samples</a:t>
              </a:r>
            </a:p>
          </p:txBody>
        </p:sp>
        <p:sp>
          <p:nvSpPr>
            <p:cNvPr id="50" name="ZoneTexte 41">
              <a:extLst>
                <a:ext uri="{FF2B5EF4-FFF2-40B4-BE49-F238E27FC236}">
                  <a16:creationId xmlns:a16="http://schemas.microsoft.com/office/drawing/2014/main" id="{F87A93C9-E15F-48D0-A268-CB3AC26EE0BB}"/>
                </a:ext>
              </a:extLst>
            </p:cNvPr>
            <p:cNvSpPr txBox="1"/>
            <p:nvPr/>
          </p:nvSpPr>
          <p:spPr>
            <a:xfrm>
              <a:off x="4121150" y="2024797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444 </a:t>
              </a:r>
              <a:r>
                <a:rPr lang="en-GB" dirty="0"/>
                <a:t>samples</a:t>
              </a:r>
            </a:p>
          </p:txBody>
        </p:sp>
        <p:sp>
          <p:nvSpPr>
            <p:cNvPr id="51" name="ZoneTexte 42">
              <a:extLst>
                <a:ext uri="{FF2B5EF4-FFF2-40B4-BE49-F238E27FC236}">
                  <a16:creationId xmlns:a16="http://schemas.microsoft.com/office/drawing/2014/main" id="{ECE4A3EF-416F-4130-BA88-FE2FABDD2AFD}"/>
                </a:ext>
              </a:extLst>
            </p:cNvPr>
            <p:cNvSpPr txBox="1"/>
            <p:nvPr/>
          </p:nvSpPr>
          <p:spPr>
            <a:xfrm>
              <a:off x="4121150" y="161593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444 </a:t>
              </a:r>
              <a:r>
                <a:rPr lang="en-GB" dirty="0"/>
                <a:t>samples</a:t>
              </a:r>
            </a:p>
          </p:txBody>
        </p:sp>
        <p:sp>
          <p:nvSpPr>
            <p:cNvPr id="52" name="ZoneTexte 43">
              <a:extLst>
                <a:ext uri="{FF2B5EF4-FFF2-40B4-BE49-F238E27FC236}">
                  <a16:creationId xmlns:a16="http://schemas.microsoft.com/office/drawing/2014/main" id="{8A50D2A8-5367-4DC5-A70D-F67E91E0676D}"/>
                </a:ext>
              </a:extLst>
            </p:cNvPr>
            <p:cNvSpPr txBox="1"/>
            <p:nvPr/>
          </p:nvSpPr>
          <p:spPr>
            <a:xfrm>
              <a:off x="4121150" y="2876034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445 </a:t>
              </a:r>
              <a:r>
                <a:rPr lang="en-GB" dirty="0"/>
                <a:t>samples</a:t>
              </a:r>
            </a:p>
          </p:txBody>
        </p:sp>
        <p:sp>
          <p:nvSpPr>
            <p:cNvPr id="53" name="ZoneTexte 44">
              <a:extLst>
                <a:ext uri="{FF2B5EF4-FFF2-40B4-BE49-F238E27FC236}">
                  <a16:creationId xmlns:a16="http://schemas.microsoft.com/office/drawing/2014/main" id="{E75BC439-C903-4DA7-B1EE-2ED3CD608A21}"/>
                </a:ext>
              </a:extLst>
            </p:cNvPr>
            <p:cNvSpPr txBox="1"/>
            <p:nvPr/>
          </p:nvSpPr>
          <p:spPr>
            <a:xfrm>
              <a:off x="4121150" y="3317211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445 </a:t>
              </a:r>
              <a:r>
                <a:rPr lang="en-GB" dirty="0"/>
                <a:t>samples</a:t>
              </a:r>
            </a:p>
          </p:txBody>
        </p:sp>
        <p:sp>
          <p:nvSpPr>
            <p:cNvPr id="54" name="ZoneTexte 45">
              <a:extLst>
                <a:ext uri="{FF2B5EF4-FFF2-40B4-BE49-F238E27FC236}">
                  <a16:creationId xmlns:a16="http://schemas.microsoft.com/office/drawing/2014/main" id="{1C6164EB-23CB-4E42-83AF-0412C4384DFF}"/>
                </a:ext>
              </a:extLst>
            </p:cNvPr>
            <p:cNvSpPr txBox="1"/>
            <p:nvPr/>
          </p:nvSpPr>
          <p:spPr>
            <a:xfrm>
              <a:off x="4121150" y="3722132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445 </a:t>
              </a:r>
              <a:r>
                <a:rPr lang="en-GB" dirty="0"/>
                <a:t>samples</a:t>
              </a:r>
            </a:p>
          </p:txBody>
        </p:sp>
        <p:sp>
          <p:nvSpPr>
            <p:cNvPr id="55" name="ZoneTexte 46">
              <a:extLst>
                <a:ext uri="{FF2B5EF4-FFF2-40B4-BE49-F238E27FC236}">
                  <a16:creationId xmlns:a16="http://schemas.microsoft.com/office/drawing/2014/main" id="{D6164964-E6E0-4BD7-8C36-FECF9B9ACD78}"/>
                </a:ext>
              </a:extLst>
            </p:cNvPr>
            <p:cNvSpPr txBox="1"/>
            <p:nvPr/>
          </p:nvSpPr>
          <p:spPr>
            <a:xfrm>
              <a:off x="4121150" y="4144109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438 </a:t>
              </a:r>
              <a:r>
                <a:rPr lang="en-GB" dirty="0"/>
                <a:t>samples</a:t>
              </a:r>
            </a:p>
          </p:txBody>
        </p:sp>
        <p:sp>
          <p:nvSpPr>
            <p:cNvPr id="56" name="ZoneTexte 47">
              <a:extLst>
                <a:ext uri="{FF2B5EF4-FFF2-40B4-BE49-F238E27FC236}">
                  <a16:creationId xmlns:a16="http://schemas.microsoft.com/office/drawing/2014/main" id="{0F50FC9F-0F54-46D8-A338-4CCC3EED2A79}"/>
                </a:ext>
              </a:extLst>
            </p:cNvPr>
            <p:cNvSpPr txBox="1"/>
            <p:nvPr/>
          </p:nvSpPr>
          <p:spPr>
            <a:xfrm>
              <a:off x="4121150" y="4601383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445 </a:t>
              </a:r>
              <a:r>
                <a:rPr lang="en-GB" dirty="0"/>
                <a:t>samples</a:t>
              </a:r>
            </a:p>
          </p:txBody>
        </p:sp>
        <p:sp>
          <p:nvSpPr>
            <p:cNvPr id="57" name="ZoneTexte 48">
              <a:extLst>
                <a:ext uri="{FF2B5EF4-FFF2-40B4-BE49-F238E27FC236}">
                  <a16:creationId xmlns:a16="http://schemas.microsoft.com/office/drawing/2014/main" id="{EE9EEC68-92A1-4DB6-A74D-61FB7B170036}"/>
                </a:ext>
              </a:extLst>
            </p:cNvPr>
            <p:cNvSpPr txBox="1"/>
            <p:nvPr/>
          </p:nvSpPr>
          <p:spPr>
            <a:xfrm>
              <a:off x="4121150" y="5022701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443 </a:t>
              </a:r>
              <a:r>
                <a:rPr lang="en-GB" dirty="0"/>
                <a:t>samples</a:t>
              </a:r>
            </a:p>
          </p:txBody>
        </p:sp>
        <p:sp>
          <p:nvSpPr>
            <p:cNvPr id="58" name="ZoneTexte 49">
              <a:extLst>
                <a:ext uri="{FF2B5EF4-FFF2-40B4-BE49-F238E27FC236}">
                  <a16:creationId xmlns:a16="http://schemas.microsoft.com/office/drawing/2014/main" id="{67374D03-DF55-47C2-A8B9-7D8B07D84505}"/>
                </a:ext>
              </a:extLst>
            </p:cNvPr>
            <p:cNvSpPr txBox="1"/>
            <p:nvPr/>
          </p:nvSpPr>
          <p:spPr>
            <a:xfrm>
              <a:off x="4121150" y="54267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445 </a:t>
              </a:r>
              <a:r>
                <a:rPr lang="en-GB" dirty="0"/>
                <a:t>samples</a:t>
              </a:r>
            </a:p>
          </p:txBody>
        </p:sp>
        <p:sp>
          <p:nvSpPr>
            <p:cNvPr id="59" name="ZoneTexte 50">
              <a:extLst>
                <a:ext uri="{FF2B5EF4-FFF2-40B4-BE49-F238E27FC236}">
                  <a16:creationId xmlns:a16="http://schemas.microsoft.com/office/drawing/2014/main" id="{D818FE40-F6A1-4672-B496-DFDC73530F23}"/>
                </a:ext>
              </a:extLst>
            </p:cNvPr>
            <p:cNvSpPr txBox="1"/>
            <p:nvPr/>
          </p:nvSpPr>
          <p:spPr>
            <a:xfrm>
              <a:off x="4121150" y="5860169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442 </a:t>
              </a:r>
              <a:r>
                <a:rPr lang="en-GB" dirty="0"/>
                <a:t>samples</a:t>
              </a:r>
            </a:p>
          </p:txBody>
        </p:sp>
        <p:sp>
          <p:nvSpPr>
            <p:cNvPr id="60" name="ZoneTexte 51">
              <a:extLst>
                <a:ext uri="{FF2B5EF4-FFF2-40B4-BE49-F238E27FC236}">
                  <a16:creationId xmlns:a16="http://schemas.microsoft.com/office/drawing/2014/main" id="{0F13318E-1E00-48E8-ADE7-35A227A31182}"/>
                </a:ext>
              </a:extLst>
            </p:cNvPr>
            <p:cNvSpPr txBox="1"/>
            <p:nvPr/>
          </p:nvSpPr>
          <p:spPr>
            <a:xfrm>
              <a:off x="4121150" y="6291603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440 </a:t>
              </a:r>
              <a:r>
                <a:rPr lang="en-GB" dirty="0"/>
                <a:t>samples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5600D01-1603-4A7A-863D-EC71C60555A1}"/>
              </a:ext>
            </a:extLst>
          </p:cNvPr>
          <p:cNvSpPr txBox="1"/>
          <p:nvPr/>
        </p:nvSpPr>
        <p:spPr>
          <a:xfrm>
            <a:off x="8599456" y="1326647"/>
            <a:ext cx="3592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~ 440 samples collected per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~5,700 cytometry samples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≠ in sample numbers is explained by technical issues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lack of Abs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small amount of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1412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93245-2B59-4313-B39A-3A4AB730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analysis (all timepoints)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A6AD6CF-84D6-4A17-80B8-8F162F57D97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349672"/>
              </p:ext>
            </p:extLst>
          </p:nvPr>
        </p:nvGraphicFramePr>
        <p:xfrm>
          <a:off x="838200" y="2028825"/>
          <a:ext cx="10515600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Acrobat Document" r:id="rId3" imgW="10972800" imgH="4114800" progId="AcroExch.Document.DC">
                  <p:embed/>
                </p:oleObj>
              </mc:Choice>
              <mc:Fallback>
                <p:oleObj name="Acrobat Document" r:id="rId3" imgW="10972800" imgH="41148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028825"/>
                        <a:ext cx="10515600" cy="394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7795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C8B42-2908-440E-87F1-106B57CE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analysis at baseline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7877F2-E11E-48DC-A972-F38EDF079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340" y="1825625"/>
            <a:ext cx="100353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075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B24F261-EFE1-4060-9D6E-71024EB7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086" y="1825625"/>
            <a:ext cx="10363828" cy="435133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B6F29528-DC91-4584-AAA0-ADC4AB2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Differential analysis at V05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46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ADCF-68F0-464B-8362-0B830F21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analysis at V09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F33591-F172-4195-8FC5-7A6FCD7D1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213" y="1825625"/>
            <a:ext cx="104715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7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4B10-6AD3-4B25-8AB2-C0B4483C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analysis at V17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B4186C-2E96-4BC5-8813-21C4ED00B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585" y="1825625"/>
            <a:ext cx="103688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3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9B09-1960-460D-97DB-E6A8DDE3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analysis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4B516-F22B-421A-8A25-9C5E52B05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919" y="1690688"/>
            <a:ext cx="851040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44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5BAAF-A6AA-4855-8F51-079A8B39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Kinetics analyses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89B809E8-A86C-4D84-AF64-69804276151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350134"/>
              </p:ext>
            </p:extLst>
          </p:nvPr>
        </p:nvGraphicFramePr>
        <p:xfrm>
          <a:off x="5745177" y="102060"/>
          <a:ext cx="5544494" cy="6653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Acrobat Document" r:id="rId3" imgW="10286844" imgH="12344400" progId="AcroExch.Document.DC">
                  <p:embed/>
                </p:oleObj>
              </mc:Choice>
              <mc:Fallback>
                <p:oleObj name="Acrobat Document" r:id="rId3" imgW="10286844" imgH="123444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5177" y="102060"/>
                        <a:ext cx="5544494" cy="6653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EDDF80-5C42-4EE4-8C1A-257B9B5A6485}"/>
              </a:ext>
            </a:extLst>
          </p:cNvPr>
          <p:cNvSpPr txBox="1"/>
          <p:nvPr/>
        </p:nvSpPr>
        <p:spPr>
          <a:xfrm>
            <a:off x="1149292" y="1870745"/>
            <a:ext cx="40351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Identification of cytokine statistically differently expressed in at least one timepoint relative to baseline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Expression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Fold-change relative to baseline		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17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C92E5A-2B25-40D6-8373-42CE4F38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Analysis based on AUC values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C7165B4B-19E2-4DEE-B363-2F792B83D79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470596"/>
              </p:ext>
            </p:extLst>
          </p:nvPr>
        </p:nvGraphicFramePr>
        <p:xfrm>
          <a:off x="2016125" y="1825625"/>
          <a:ext cx="8158163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Acrobat Document" r:id="rId3" imgW="10286844" imgH="5486400" progId="AcroExch.Document.DC">
                  <p:embed/>
                </p:oleObj>
              </mc:Choice>
              <mc:Fallback>
                <p:oleObj name="Acrobat Document" r:id="rId3" imgW="10286844" imgH="54864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6125" y="1825625"/>
                        <a:ext cx="8158163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4844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2CBD-8A9C-4B0D-8F89-E0746E01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analysis (LASSO analysis) to predict responder vs. non-responders at V01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254F8E-66A9-4ABA-A701-43E411260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750" y="1938253"/>
            <a:ext cx="436091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EC53E-10E5-460B-B2EA-90678D1D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86" y="1796827"/>
            <a:ext cx="4856464" cy="4492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DCA11-F848-4C41-AFFF-3C0E61FBB90A}"/>
              </a:ext>
            </a:extLst>
          </p:cNvPr>
          <p:cNvSpPr txBox="1"/>
          <p:nvPr/>
        </p:nvSpPr>
        <p:spPr>
          <a:xfrm>
            <a:off x="21625" y="1612161"/>
            <a:ext cx="24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IL2-treated patients</a:t>
            </a:r>
          </a:p>
        </p:txBody>
      </p:sp>
    </p:spTree>
    <p:extLst>
      <p:ext uri="{BB962C8B-B14F-4D97-AF65-F5344CB8AC3E}">
        <p14:creationId xmlns:p14="http://schemas.microsoft.com/office/powerpoint/2010/main" val="36994695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2CBD-8A9C-4B0D-8F89-E0746E01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Multivariate analysis (LASSO analysis) to predict responder vs. non-responders at V01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D3576-86B7-4F57-912D-76958DB4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43" y="2122415"/>
            <a:ext cx="4024543" cy="4015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7276A9-8021-48F9-98A6-71CD4BB7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691" y="1998511"/>
            <a:ext cx="4516866" cy="41396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DE7FE4-6D7A-43DC-B8E4-2C5B502DC102}"/>
              </a:ext>
            </a:extLst>
          </p:cNvPr>
          <p:cNvSpPr/>
          <p:nvPr/>
        </p:nvSpPr>
        <p:spPr>
          <a:xfrm>
            <a:off x="5268386" y="1860185"/>
            <a:ext cx="167780" cy="4492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23819-925C-4935-93EA-79AECE248D34}"/>
              </a:ext>
            </a:extLst>
          </p:cNvPr>
          <p:cNvSpPr txBox="1"/>
          <p:nvPr/>
        </p:nvSpPr>
        <p:spPr>
          <a:xfrm>
            <a:off x="-185350" y="1692712"/>
            <a:ext cx="24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placebo patients</a:t>
            </a:r>
          </a:p>
        </p:txBody>
      </p:sp>
    </p:spTree>
    <p:extLst>
      <p:ext uri="{BB962C8B-B14F-4D97-AF65-F5344CB8AC3E}">
        <p14:creationId xmlns:p14="http://schemas.microsoft.com/office/powerpoint/2010/main" val="9159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5231-BE7C-499C-BA4F-B77D634C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analyzed dataset (gating)</a:t>
            </a:r>
            <a:br>
              <a:rPr lang="en-US" dirty="0"/>
            </a:b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600D01-1603-4A7A-863D-EC71C60555A1}"/>
              </a:ext>
            </a:extLst>
          </p:cNvPr>
          <p:cNvSpPr txBox="1"/>
          <p:nvPr/>
        </p:nvSpPr>
        <p:spPr>
          <a:xfrm>
            <a:off x="8599456" y="1326647"/>
            <a:ext cx="3592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~ 2,000 hours of gating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~ 700 gated populations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 panels out of 13 have been analyzed (manual gating done)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panels should be analyzed by the  end of April 2020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174992-6857-4E11-8706-3788D988DA89}"/>
              </a:ext>
            </a:extLst>
          </p:cNvPr>
          <p:cNvGrpSpPr/>
          <p:nvPr/>
        </p:nvGrpSpPr>
        <p:grpSpPr>
          <a:xfrm>
            <a:off x="267478" y="1173477"/>
            <a:ext cx="8572500" cy="5489416"/>
            <a:chOff x="304800" y="1182807"/>
            <a:chExt cx="8572500" cy="5489416"/>
          </a:xfrm>
        </p:grpSpPr>
        <p:sp>
          <p:nvSpPr>
            <p:cNvPr id="61" name="ZoneTexte 4">
              <a:extLst>
                <a:ext uri="{FF2B5EF4-FFF2-40B4-BE49-F238E27FC236}">
                  <a16:creationId xmlns:a16="http://schemas.microsoft.com/office/drawing/2014/main" id="{E5BA42F1-257F-4ABF-BFE8-6CDD14CBF808}"/>
                </a:ext>
              </a:extLst>
            </p:cNvPr>
            <p:cNvSpPr txBox="1"/>
            <p:nvPr/>
          </p:nvSpPr>
          <p:spPr>
            <a:xfrm>
              <a:off x="304800" y="1193800"/>
              <a:ext cx="8572500" cy="54784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Panel 1</a:t>
              </a:r>
            </a:p>
            <a:p>
              <a:endParaRPr lang="fr-FR" sz="1400" dirty="0"/>
            </a:p>
            <a:p>
              <a:r>
                <a:rPr lang="fr-FR" sz="1400" dirty="0"/>
                <a:t>Panel 2</a:t>
              </a:r>
            </a:p>
            <a:p>
              <a:endParaRPr lang="fr-FR" sz="1400" dirty="0"/>
            </a:p>
            <a:p>
              <a:r>
                <a:rPr lang="fr-FR" sz="1400" dirty="0"/>
                <a:t>Panel 3</a:t>
              </a:r>
            </a:p>
            <a:p>
              <a:endParaRPr lang="fr-FR" sz="1400" dirty="0"/>
            </a:p>
            <a:p>
              <a:r>
                <a:rPr lang="fr-FR" sz="1400" dirty="0"/>
                <a:t>Panel 4</a:t>
              </a:r>
            </a:p>
            <a:p>
              <a:endParaRPr lang="fr-FR" sz="1400" dirty="0"/>
            </a:p>
            <a:p>
              <a:r>
                <a:rPr lang="fr-FR" sz="1400" dirty="0"/>
                <a:t>Panel 5</a:t>
              </a:r>
            </a:p>
            <a:p>
              <a:endParaRPr lang="fr-FR" sz="1400" dirty="0"/>
            </a:p>
            <a:p>
              <a:r>
                <a:rPr lang="fr-FR" sz="1400" dirty="0"/>
                <a:t>Panel 6</a:t>
              </a:r>
            </a:p>
            <a:p>
              <a:endParaRPr lang="fr-FR" sz="1400" dirty="0"/>
            </a:p>
            <a:p>
              <a:r>
                <a:rPr lang="fr-FR" sz="1400" dirty="0"/>
                <a:t>Panel 7</a:t>
              </a:r>
            </a:p>
            <a:p>
              <a:endParaRPr lang="fr-FR" sz="1400" dirty="0"/>
            </a:p>
            <a:p>
              <a:r>
                <a:rPr lang="fr-FR" sz="1400" dirty="0"/>
                <a:t>Panel 8</a:t>
              </a:r>
            </a:p>
            <a:p>
              <a:endParaRPr lang="fr-FR" sz="1400" dirty="0"/>
            </a:p>
            <a:p>
              <a:r>
                <a:rPr lang="fr-FR" sz="1400" dirty="0"/>
                <a:t>Panel 9</a:t>
              </a:r>
            </a:p>
            <a:p>
              <a:endParaRPr lang="fr-FR" sz="1400" dirty="0"/>
            </a:p>
            <a:p>
              <a:r>
                <a:rPr lang="fr-FR" sz="1400" dirty="0"/>
                <a:t>Panel 10</a:t>
              </a:r>
            </a:p>
            <a:p>
              <a:endParaRPr lang="fr-FR" sz="1400" dirty="0"/>
            </a:p>
            <a:p>
              <a:r>
                <a:rPr lang="fr-FR" sz="1400" dirty="0"/>
                <a:t>Panel 11</a:t>
              </a:r>
            </a:p>
            <a:p>
              <a:endParaRPr lang="fr-FR" sz="1400" dirty="0"/>
            </a:p>
            <a:p>
              <a:r>
                <a:rPr lang="fr-FR" sz="1400" dirty="0"/>
                <a:t>Panel 12</a:t>
              </a:r>
            </a:p>
            <a:p>
              <a:endParaRPr lang="fr-FR" sz="1400" dirty="0"/>
            </a:p>
            <a:p>
              <a:r>
                <a:rPr lang="fr-FR" sz="1400" dirty="0"/>
                <a:t>Panel 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095B753-94EA-4779-AD48-707DB12893B8}"/>
                </a:ext>
              </a:extLst>
            </p:cNvPr>
            <p:cNvSpPr/>
            <p:nvPr/>
          </p:nvSpPr>
          <p:spPr>
            <a:xfrm>
              <a:off x="1136650" y="12573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1F8C562-A51D-46AD-8AD0-B60106FE5DE3}"/>
                </a:ext>
              </a:extLst>
            </p:cNvPr>
            <p:cNvSpPr/>
            <p:nvPr/>
          </p:nvSpPr>
          <p:spPr>
            <a:xfrm>
              <a:off x="1136650" y="16891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9A7AF29-1B95-49EE-8EC3-7364AA9F6AD2}"/>
                </a:ext>
              </a:extLst>
            </p:cNvPr>
            <p:cNvSpPr/>
            <p:nvPr/>
          </p:nvSpPr>
          <p:spPr>
            <a:xfrm>
              <a:off x="1136650" y="21082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9686C5F-EAC3-4525-A15D-6151803FA5A4}"/>
                </a:ext>
              </a:extLst>
            </p:cNvPr>
            <p:cNvSpPr/>
            <p:nvPr/>
          </p:nvSpPr>
          <p:spPr>
            <a:xfrm>
              <a:off x="1136650" y="25273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DB10BA5-8758-45B7-A571-D9CC1B44338C}"/>
                </a:ext>
              </a:extLst>
            </p:cNvPr>
            <p:cNvSpPr/>
            <p:nvPr/>
          </p:nvSpPr>
          <p:spPr>
            <a:xfrm>
              <a:off x="1136650" y="2959100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68A7436-45E7-4E87-8784-59B81146DE72}"/>
                </a:ext>
              </a:extLst>
            </p:cNvPr>
            <p:cNvSpPr/>
            <p:nvPr/>
          </p:nvSpPr>
          <p:spPr>
            <a:xfrm>
              <a:off x="1136650" y="3386911"/>
              <a:ext cx="548005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106E16-CB0B-430C-9DFF-B7822B85E088}"/>
                </a:ext>
              </a:extLst>
            </p:cNvPr>
            <p:cNvSpPr/>
            <p:nvPr/>
          </p:nvSpPr>
          <p:spPr>
            <a:xfrm>
              <a:off x="1136650" y="3831411"/>
              <a:ext cx="7239000" cy="203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BE66F37-7067-4E8F-A58C-FB72791815E4}"/>
                </a:ext>
              </a:extLst>
            </p:cNvPr>
            <p:cNvSpPr/>
            <p:nvPr/>
          </p:nvSpPr>
          <p:spPr>
            <a:xfrm>
              <a:off x="1136650" y="4233822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D24F2A3-611E-439B-984F-D162EC669311}"/>
                </a:ext>
              </a:extLst>
            </p:cNvPr>
            <p:cNvSpPr/>
            <p:nvPr/>
          </p:nvSpPr>
          <p:spPr>
            <a:xfrm>
              <a:off x="1136650" y="4674333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E74842-A87F-419C-BCF7-CDA22EF9D80E}"/>
                </a:ext>
              </a:extLst>
            </p:cNvPr>
            <p:cNvSpPr/>
            <p:nvPr/>
          </p:nvSpPr>
          <p:spPr>
            <a:xfrm>
              <a:off x="1136650" y="5105767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59D04C4-4E80-4612-B059-F8260C32D639}"/>
                </a:ext>
              </a:extLst>
            </p:cNvPr>
            <p:cNvSpPr/>
            <p:nvPr/>
          </p:nvSpPr>
          <p:spPr>
            <a:xfrm>
              <a:off x="1136650" y="5537201"/>
              <a:ext cx="3600450" cy="190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DD4AA7E-1F53-4A54-B5F5-8187947B3D0E}"/>
                </a:ext>
              </a:extLst>
            </p:cNvPr>
            <p:cNvSpPr/>
            <p:nvPr/>
          </p:nvSpPr>
          <p:spPr>
            <a:xfrm>
              <a:off x="1136650" y="5943235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FA4A456-3677-4657-8C54-BE34A86A8A10}"/>
                </a:ext>
              </a:extLst>
            </p:cNvPr>
            <p:cNvSpPr/>
            <p:nvPr/>
          </p:nvSpPr>
          <p:spPr>
            <a:xfrm>
              <a:off x="1136650" y="6374669"/>
              <a:ext cx="7239000" cy="203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85875B2-1110-4C43-90C8-058A5AF24541}"/>
                </a:ext>
              </a:extLst>
            </p:cNvPr>
            <p:cNvSpPr/>
            <p:nvPr/>
          </p:nvSpPr>
          <p:spPr>
            <a:xfrm>
              <a:off x="1136650" y="3386911"/>
              <a:ext cx="7239000" cy="203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EE124D7-8F32-4E12-A7DA-4695F0723D75}"/>
                </a:ext>
              </a:extLst>
            </p:cNvPr>
            <p:cNvSpPr/>
            <p:nvPr/>
          </p:nvSpPr>
          <p:spPr>
            <a:xfrm>
              <a:off x="4737100" y="5537201"/>
              <a:ext cx="3638550" cy="190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ZoneTexte 20">
              <a:extLst>
                <a:ext uri="{FF2B5EF4-FFF2-40B4-BE49-F238E27FC236}">
                  <a16:creationId xmlns:a16="http://schemas.microsoft.com/office/drawing/2014/main" id="{C8F32D38-9CFD-4936-99FD-E64B6B53EFF6}"/>
                </a:ext>
              </a:extLst>
            </p:cNvPr>
            <p:cNvSpPr txBox="1"/>
            <p:nvPr/>
          </p:nvSpPr>
          <p:spPr>
            <a:xfrm>
              <a:off x="4425950" y="330384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75%</a:t>
              </a:r>
            </a:p>
          </p:txBody>
        </p:sp>
        <p:sp>
          <p:nvSpPr>
            <p:cNvPr id="79" name="ZoneTexte 21">
              <a:extLst>
                <a:ext uri="{FF2B5EF4-FFF2-40B4-BE49-F238E27FC236}">
                  <a16:creationId xmlns:a16="http://schemas.microsoft.com/office/drawing/2014/main" id="{56680B6F-EAD4-4B93-A3EB-560E61E43ADA}"/>
                </a:ext>
              </a:extLst>
            </p:cNvPr>
            <p:cNvSpPr txBox="1"/>
            <p:nvPr/>
          </p:nvSpPr>
          <p:spPr>
            <a:xfrm>
              <a:off x="4425950" y="287204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0" name="ZoneTexte 22">
              <a:extLst>
                <a:ext uri="{FF2B5EF4-FFF2-40B4-BE49-F238E27FC236}">
                  <a16:creationId xmlns:a16="http://schemas.microsoft.com/office/drawing/2014/main" id="{ABFD4F7A-00CC-41E7-9B26-CB5431254CEC}"/>
                </a:ext>
              </a:extLst>
            </p:cNvPr>
            <p:cNvSpPr txBox="1"/>
            <p:nvPr/>
          </p:nvSpPr>
          <p:spPr>
            <a:xfrm>
              <a:off x="4425950" y="2429946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1" name="ZoneTexte 23">
              <a:extLst>
                <a:ext uri="{FF2B5EF4-FFF2-40B4-BE49-F238E27FC236}">
                  <a16:creationId xmlns:a16="http://schemas.microsoft.com/office/drawing/2014/main" id="{72FD1D67-D9AA-49F6-9CD1-BC74ED03A8E8}"/>
                </a:ext>
              </a:extLst>
            </p:cNvPr>
            <p:cNvSpPr txBox="1"/>
            <p:nvPr/>
          </p:nvSpPr>
          <p:spPr>
            <a:xfrm>
              <a:off x="4425950" y="2007969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2" name="ZoneTexte 24">
              <a:extLst>
                <a:ext uri="{FF2B5EF4-FFF2-40B4-BE49-F238E27FC236}">
                  <a16:creationId xmlns:a16="http://schemas.microsoft.com/office/drawing/2014/main" id="{8CC7FD54-32DA-4AAB-94D0-19DEB2A02E92}"/>
                </a:ext>
              </a:extLst>
            </p:cNvPr>
            <p:cNvSpPr txBox="1"/>
            <p:nvPr/>
          </p:nvSpPr>
          <p:spPr>
            <a:xfrm>
              <a:off x="4425950" y="1602254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3" name="ZoneTexte 25">
              <a:extLst>
                <a:ext uri="{FF2B5EF4-FFF2-40B4-BE49-F238E27FC236}">
                  <a16:creationId xmlns:a16="http://schemas.microsoft.com/office/drawing/2014/main" id="{7ADAB5C4-8DD7-4BC3-B379-8C8C52A25C7B}"/>
                </a:ext>
              </a:extLst>
            </p:cNvPr>
            <p:cNvSpPr txBox="1"/>
            <p:nvPr/>
          </p:nvSpPr>
          <p:spPr>
            <a:xfrm>
              <a:off x="4425950" y="1182807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4" name="ZoneTexte 26">
              <a:extLst>
                <a:ext uri="{FF2B5EF4-FFF2-40B4-BE49-F238E27FC236}">
                  <a16:creationId xmlns:a16="http://schemas.microsoft.com/office/drawing/2014/main" id="{9C64434B-C0BF-4565-83EC-DD7F24C8A58B}"/>
                </a:ext>
              </a:extLst>
            </p:cNvPr>
            <p:cNvSpPr txBox="1"/>
            <p:nvPr/>
          </p:nvSpPr>
          <p:spPr>
            <a:xfrm>
              <a:off x="4425950" y="4150756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5" name="ZoneTexte 27">
              <a:extLst>
                <a:ext uri="{FF2B5EF4-FFF2-40B4-BE49-F238E27FC236}">
                  <a16:creationId xmlns:a16="http://schemas.microsoft.com/office/drawing/2014/main" id="{9D2F523D-BE40-4285-80F5-F071D9907D02}"/>
                </a:ext>
              </a:extLst>
            </p:cNvPr>
            <p:cNvSpPr txBox="1"/>
            <p:nvPr/>
          </p:nvSpPr>
          <p:spPr>
            <a:xfrm>
              <a:off x="4425950" y="4591267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6" name="ZoneTexte 28">
              <a:extLst>
                <a:ext uri="{FF2B5EF4-FFF2-40B4-BE49-F238E27FC236}">
                  <a16:creationId xmlns:a16="http://schemas.microsoft.com/office/drawing/2014/main" id="{13E0376A-A5DC-4CB5-802A-C33324E2650E}"/>
                </a:ext>
              </a:extLst>
            </p:cNvPr>
            <p:cNvSpPr txBox="1"/>
            <p:nvPr/>
          </p:nvSpPr>
          <p:spPr>
            <a:xfrm>
              <a:off x="4435475" y="5004167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7" name="ZoneTexte 29">
              <a:extLst>
                <a:ext uri="{FF2B5EF4-FFF2-40B4-BE49-F238E27FC236}">
                  <a16:creationId xmlns:a16="http://schemas.microsoft.com/office/drawing/2014/main" id="{E1E600F9-AAAB-4006-97A2-F70CF4EFF814}"/>
                </a:ext>
              </a:extLst>
            </p:cNvPr>
            <p:cNvSpPr txBox="1"/>
            <p:nvPr/>
          </p:nvSpPr>
          <p:spPr>
            <a:xfrm>
              <a:off x="4435475" y="5860169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8" name="ZoneTexte 30">
              <a:extLst>
                <a:ext uri="{FF2B5EF4-FFF2-40B4-BE49-F238E27FC236}">
                  <a16:creationId xmlns:a16="http://schemas.microsoft.com/office/drawing/2014/main" id="{1E3EBCEC-5FB9-4D20-BE4D-ADF60B1510C0}"/>
                </a:ext>
              </a:extLst>
            </p:cNvPr>
            <p:cNvSpPr txBox="1"/>
            <p:nvPr/>
          </p:nvSpPr>
          <p:spPr>
            <a:xfrm>
              <a:off x="4425950" y="6291603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</a:t>
              </a:r>
            </a:p>
          </p:txBody>
        </p:sp>
        <p:sp>
          <p:nvSpPr>
            <p:cNvPr id="89" name="ZoneTexte 31">
              <a:extLst>
                <a:ext uri="{FF2B5EF4-FFF2-40B4-BE49-F238E27FC236}">
                  <a16:creationId xmlns:a16="http://schemas.microsoft.com/office/drawing/2014/main" id="{BF09C2E3-4086-450E-9F10-78D12AF1E4CD}"/>
                </a:ext>
              </a:extLst>
            </p:cNvPr>
            <p:cNvSpPr txBox="1"/>
            <p:nvPr/>
          </p:nvSpPr>
          <p:spPr>
            <a:xfrm>
              <a:off x="4425950" y="5448301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50%</a:t>
              </a:r>
            </a:p>
          </p:txBody>
        </p:sp>
        <p:sp>
          <p:nvSpPr>
            <p:cNvPr id="90" name="ZoneTexte 32">
              <a:extLst>
                <a:ext uri="{FF2B5EF4-FFF2-40B4-BE49-F238E27FC236}">
                  <a16:creationId xmlns:a16="http://schemas.microsoft.com/office/drawing/2014/main" id="{1A145AE1-FB65-4AC9-ACE1-EF70A0455549}"/>
                </a:ext>
              </a:extLst>
            </p:cNvPr>
            <p:cNvSpPr txBox="1"/>
            <p:nvPr/>
          </p:nvSpPr>
          <p:spPr>
            <a:xfrm>
              <a:off x="4425950" y="374583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todo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647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E6D4B-2A5E-48D2-BB20-88CB0AE1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flow cytometry analyses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2328-43E2-41A4-9281-B3F0A7CB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biology of the low-dose IL2 treatment</a:t>
            </a:r>
          </a:p>
          <a:p>
            <a:pPr lvl="1"/>
            <a:r>
              <a:rPr lang="en-US" dirty="0"/>
              <a:t>What cell populations are impacted by the treatment over time ?</a:t>
            </a:r>
          </a:p>
          <a:p>
            <a:pPr lvl="1"/>
            <a:endParaRPr lang="en-US" dirty="0"/>
          </a:p>
          <a:p>
            <a:r>
              <a:rPr lang="en-US" dirty="0"/>
              <a:t>Predict patient’s outcomes based on cell populations </a:t>
            </a:r>
          </a:p>
          <a:p>
            <a:pPr lvl="1"/>
            <a:r>
              <a:rPr lang="en-US" dirty="0"/>
              <a:t>What cell populations are associated at baseline with the clinical outcomes ?</a:t>
            </a:r>
          </a:p>
          <a:p>
            <a:pPr lvl="1"/>
            <a:endParaRPr lang="en-US" dirty="0"/>
          </a:p>
          <a:p>
            <a:r>
              <a:rPr lang="en-US" dirty="0"/>
              <a:t>Understand the synergy between cell populations</a:t>
            </a:r>
          </a:p>
          <a:p>
            <a:pPr lvl="1"/>
            <a:r>
              <a:rPr lang="en-US" dirty="0"/>
              <a:t>What are the interactions between the different cell populations?</a:t>
            </a:r>
          </a:p>
          <a:p>
            <a:pPr lvl="1"/>
            <a:r>
              <a:rPr lang="en-US" dirty="0"/>
              <a:t>How these interactions are linked to the treatment or outcomes 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34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3036</Words>
  <Application>Microsoft Office PowerPoint</Application>
  <PresentationFormat>Grand écran</PresentationFormat>
  <Paragraphs>601</Paragraphs>
  <Slides>79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Symbol</vt:lpstr>
      <vt:lpstr>Office Theme</vt:lpstr>
      <vt:lpstr>Acrobat Document</vt:lpstr>
      <vt:lpstr>Analysis strategies for cytometry and cytokine data</vt:lpstr>
      <vt:lpstr>Cytometry data</vt:lpstr>
      <vt:lpstr>Overview of the collected dataset </vt:lpstr>
      <vt:lpstr>Overview of the collected dataset </vt:lpstr>
      <vt:lpstr>Overview of the cytometry panels </vt:lpstr>
      <vt:lpstr>Overview of the cytometry panels </vt:lpstr>
      <vt:lpstr>Overview of the collected dataset </vt:lpstr>
      <vt:lpstr>Overview of the analyzed dataset (gating) </vt:lpstr>
      <vt:lpstr>Aim of the flow cytometry analyses </vt:lpstr>
      <vt:lpstr>Analysis strategies </vt:lpstr>
      <vt:lpstr>Analysis strategies </vt:lpstr>
      <vt:lpstr>Supervised analyses (manual gating) </vt:lpstr>
      <vt:lpstr>Supervised analyses (manual gating) </vt:lpstr>
      <vt:lpstr>Supervised analyses (manual gating) </vt:lpstr>
      <vt:lpstr>Supervised analyses (manual gating) </vt:lpstr>
      <vt:lpstr>Unsupervised analyses (automatic cell clustering) </vt:lpstr>
      <vt:lpstr>Unsupervised analyses (automatic cell clustering)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viSNE/kmeans analyses </vt:lpstr>
      <vt:lpstr>SPADE analyses  </vt:lpstr>
      <vt:lpstr>SPADE analyses  </vt:lpstr>
      <vt:lpstr>SPADE analyses  </vt:lpstr>
      <vt:lpstr>SPADE analyses  </vt:lpstr>
      <vt:lpstr>SPADE analyses  </vt:lpstr>
      <vt:lpstr>SPADE analyses  </vt:lpstr>
      <vt:lpstr>SPADE analyses  </vt:lpstr>
      <vt:lpstr>SPADE analyses  </vt:lpstr>
      <vt:lpstr>SPADE analyses  </vt:lpstr>
      <vt:lpstr>SPADE analyses  </vt:lpstr>
      <vt:lpstr>SPADE analyses  </vt:lpstr>
      <vt:lpstr>SPADE analyses  </vt:lpstr>
      <vt:lpstr>SPADE analyses  </vt:lpstr>
      <vt:lpstr>SPADE analyses  </vt:lpstr>
      <vt:lpstr>Cytokine data</vt:lpstr>
      <vt:lpstr>Overview of the collected samples  </vt:lpstr>
      <vt:lpstr>Aim of the cytokine analyses </vt:lpstr>
      <vt:lpstr>Overview of the Multiplex kits </vt:lpstr>
      <vt:lpstr>Overview of the Multiplex kits </vt:lpstr>
      <vt:lpstr>The main correlations between cytokines/ chemokines are within the different MILLIPLEX Kits  </vt:lpstr>
      <vt:lpstr>The main correlations between cytokines/ chemokines are within the different MILLIPLEX Kits  </vt:lpstr>
      <vt:lpstr> The correlations between the high sensitivity kit and classical kit measurements are limited   </vt:lpstr>
      <vt:lpstr>Analysis strategies </vt:lpstr>
      <vt:lpstr>Analysis strategies </vt:lpstr>
      <vt:lpstr>Differential analysis (all timepoints) </vt:lpstr>
      <vt:lpstr>Differential analysis at baseline </vt:lpstr>
      <vt:lpstr>Differential analysis at V05 </vt:lpstr>
      <vt:lpstr>Differential analysis at V09 </vt:lpstr>
      <vt:lpstr>Differential analysis at V17 </vt:lpstr>
      <vt:lpstr>Differential analysis </vt:lpstr>
      <vt:lpstr>Kinetics analyses </vt:lpstr>
      <vt:lpstr>Differential Analysis based on AUC values </vt:lpstr>
      <vt:lpstr>Multivariate analysis (LASSO analysis) to predict responder vs. non-responders at V01 </vt:lpstr>
      <vt:lpstr>Multivariate analysis (LASSO analysis) to predict responder vs. non-responders at V01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strategies for cytometry and cytokines data</dc:title>
  <dc:creator>NTC</dc:creator>
  <cp:lastModifiedBy>Nicolas</cp:lastModifiedBy>
  <cp:revision>116</cp:revision>
  <dcterms:created xsi:type="dcterms:W3CDTF">2020-03-09T08:32:19Z</dcterms:created>
  <dcterms:modified xsi:type="dcterms:W3CDTF">2020-03-11T12:07:15Z</dcterms:modified>
</cp:coreProperties>
</file>